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92" r:id="rId9"/>
    <p:sldId id="264" r:id="rId10"/>
    <p:sldId id="262" r:id="rId11"/>
    <p:sldId id="293" r:id="rId12"/>
    <p:sldId id="294" r:id="rId13"/>
    <p:sldId id="269" r:id="rId14"/>
    <p:sldId id="267" r:id="rId15"/>
    <p:sldId id="272" r:id="rId16"/>
    <p:sldId id="301" r:id="rId17"/>
    <p:sldId id="299" r:id="rId18"/>
    <p:sldId id="300" r:id="rId19"/>
    <p:sldId id="303" r:id="rId20"/>
    <p:sldId id="309" r:id="rId21"/>
    <p:sldId id="275" r:id="rId22"/>
    <p:sldId id="302" r:id="rId23"/>
    <p:sldId id="271" r:id="rId24"/>
    <p:sldId id="305" r:id="rId25"/>
    <p:sldId id="306" r:id="rId26"/>
    <p:sldId id="308" r:id="rId27"/>
    <p:sldId id="307" r:id="rId28"/>
    <p:sldId id="276" r:id="rId29"/>
    <p:sldId id="310" r:id="rId30"/>
    <p:sldId id="288" r:id="rId31"/>
    <p:sldId id="280" r:id="rId32"/>
    <p:sldId id="281" r:id="rId33"/>
    <p:sldId id="282" r:id="rId34"/>
    <p:sldId id="311" r:id="rId35"/>
    <p:sldId id="284" r:id="rId36"/>
    <p:sldId id="285" r:id="rId37"/>
    <p:sldId id="289" r:id="rId38"/>
    <p:sldId id="295" r:id="rId39"/>
    <p:sldId id="270" r:id="rId40"/>
    <p:sldId id="287" r:id="rId41"/>
    <p:sldId id="31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0E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32" autoAdjust="0"/>
  </p:normalViewPr>
  <p:slideViewPr>
    <p:cSldViewPr snapToGrid="0" snapToObjects="1">
      <p:cViewPr>
        <p:scale>
          <a:sx n="85" d="100"/>
          <a:sy n="85" d="100"/>
        </p:scale>
        <p:origin x="-808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CBB59-43DB-EA4E-8313-411F11803367}" type="datetimeFigureOut">
              <a:rPr lang="en-US" smtClean="0"/>
              <a:t>31/5/16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F3628-F1D8-DA46-8251-448858E1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7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Severity and defense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3628-F1D8-DA46-8251-448858E131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OS cannot directly access to program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3628-F1D8-DA46-8251-448858E131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2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Cache hardening</a:t>
            </a:r>
          </a:p>
          <a:p>
            <a:r>
              <a:rPr lang="en-US" dirty="0" smtClean="0"/>
              <a:t>ORAM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47E5A-F934-C04D-83FF-BF433E39F8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7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2503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4208585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05744" y="4108938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7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43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587826"/>
            <a:ext cx="7543801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63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7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93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02810"/>
            <a:ext cx="7543801" cy="42662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8464DD-BA28-E347-9E57-55DBF462F1D1}" type="datetimeFigureOut">
              <a:rPr lang="en-US" smtClean="0"/>
              <a:t>31/5/16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1B1BCF-189C-914B-BD12-C1EC4FED1B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22959" y="149166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cvedetails.com/vendor/6276/XEN.html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vedetails.com/product/47/Linux-Linux-Kernel.html?vendor_id=3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hweta24@comp.nus.edu.s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software.intel.com/sites/default/files/329298-002.pdf," TargetMode="External"/><Relationship Id="rId3" Type="http://schemas.openxmlformats.org/officeDocument/2006/relationships/hyperlink" Target="https://software.intel.com/sites/default/files/managed/ae/48/Software-Guard-Extensions-Enclave-Writers-Guide.pd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4437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Preventing Page Faults from Telling Your Secrets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023" y="4399132"/>
            <a:ext cx="6836199" cy="959097"/>
          </a:xfrm>
        </p:spPr>
        <p:txBody>
          <a:bodyPr>
            <a:normAutofit/>
          </a:bodyPr>
          <a:lstStyle/>
          <a:p>
            <a:pPr algn="l"/>
            <a:r>
              <a:rPr lang="en-US" b="1" u="sng" cap="none" dirty="0" smtClean="0">
                <a:solidFill>
                  <a:schemeClr val="tx1"/>
                </a:solidFill>
                <a:latin typeface="Calibri Light"/>
                <a:cs typeface="Calibri Light"/>
              </a:rPr>
              <a:t>Shweta Shind</a:t>
            </a:r>
            <a:r>
              <a:rPr lang="en-US" b="1" u="sng" cap="none" dirty="0" smtClean="0">
                <a:solidFill>
                  <a:srgbClr val="000000"/>
                </a:solidFill>
                <a:latin typeface="Calibri Light"/>
                <a:cs typeface="Calibri Light"/>
              </a:rPr>
              <a:t>e</a:t>
            </a:r>
            <a:r>
              <a:rPr lang="en-US" b="1" cap="none" baseline="30000" dirty="0" smtClean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b="1" cap="none" dirty="0" smtClean="0">
                <a:solidFill>
                  <a:srgbClr val="000000"/>
                </a:solidFill>
                <a:latin typeface="Calibri Light"/>
                <a:cs typeface="Calibri Light"/>
              </a:rPr>
              <a:t>                 </a:t>
            </a:r>
            <a:r>
              <a:rPr lang="en-US" b="1" cap="none" dirty="0" err="1" smtClean="0">
                <a:latin typeface="Calibri Light"/>
                <a:cs typeface="Calibri Light"/>
              </a:rPr>
              <a:t>Zheng</a:t>
            </a:r>
            <a:r>
              <a:rPr lang="en-US" b="1" cap="none" dirty="0" smtClean="0">
                <a:latin typeface="Calibri Light"/>
                <a:cs typeface="Calibri Light"/>
              </a:rPr>
              <a:t> Leong Chua </a:t>
            </a:r>
          </a:p>
          <a:p>
            <a:pPr algn="l"/>
            <a:r>
              <a:rPr lang="en-US" b="1" cap="none" dirty="0" err="1" smtClean="0">
                <a:latin typeface="Calibri Light"/>
                <a:cs typeface="Calibri Light"/>
              </a:rPr>
              <a:t>Vishwesh</a:t>
            </a:r>
            <a:r>
              <a:rPr lang="en-US" b="1" cap="none" dirty="0" smtClean="0">
                <a:latin typeface="Calibri Light"/>
                <a:cs typeface="Calibri Light"/>
              </a:rPr>
              <a:t> Narayanan        </a:t>
            </a:r>
            <a:r>
              <a:rPr lang="en-US" b="1" cap="none" dirty="0" err="1" smtClean="0">
                <a:latin typeface="Calibri Light"/>
                <a:cs typeface="Calibri Light"/>
              </a:rPr>
              <a:t>Prateek</a:t>
            </a:r>
            <a:r>
              <a:rPr lang="en-US" b="1" cap="none" dirty="0" smtClean="0">
                <a:latin typeface="Calibri Light"/>
                <a:cs typeface="Calibri Light"/>
              </a:rPr>
              <a:t> </a:t>
            </a:r>
            <a:r>
              <a:rPr lang="en-US" b="1" cap="none" dirty="0" err="1" smtClean="0">
                <a:latin typeface="Calibri Light"/>
                <a:cs typeface="Calibri Light"/>
              </a:rPr>
              <a:t>Saxena</a:t>
            </a:r>
            <a:endParaRPr lang="en-US" b="1" cap="none" dirty="0" smtClean="0">
              <a:latin typeface="Calibri Light"/>
              <a:cs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5924" y="5398150"/>
            <a:ext cx="5946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National University of Singapore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183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9" y="286604"/>
            <a:ext cx="7739231" cy="1143611"/>
          </a:xfrm>
        </p:spPr>
        <p:txBody>
          <a:bodyPr>
            <a:normAutofit/>
          </a:bodyPr>
          <a:lstStyle/>
          <a:p>
            <a:r>
              <a:rPr lang="en-US" dirty="0" smtClean="0"/>
              <a:t>Impact of Pigeonhole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Analyzed </a:t>
            </a:r>
            <a:r>
              <a:rPr lang="en-US" dirty="0" err="1" smtClean="0"/>
              <a:t>Libgcrypt</a:t>
            </a:r>
            <a:r>
              <a:rPr lang="en-US" dirty="0" smtClean="0"/>
              <a:t> v1.6.3,  </a:t>
            </a:r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smtClean="0"/>
              <a:t>v1.0.2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Compiled with </a:t>
            </a:r>
            <a:r>
              <a:rPr lang="en-US" dirty="0" err="1" smtClean="0"/>
              <a:t>gcc</a:t>
            </a:r>
            <a:r>
              <a:rPr lang="en-US" dirty="0" smtClean="0"/>
              <a:t> v4.8.3 and LLVM v3.4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Leakage via input dependent data page access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AES, CAST5, SEED, </a:t>
            </a:r>
            <a:r>
              <a:rPr lang="en-US" dirty="0" err="1"/>
              <a:t>Stribog</a:t>
            </a:r>
            <a:r>
              <a:rPr lang="en-US" dirty="0"/>
              <a:t>, Tiger, Whirlpool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 Leakage via input dependent code page access 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EdDSA</a:t>
            </a:r>
            <a:r>
              <a:rPr lang="en-US" dirty="0" smtClean="0"/>
              <a:t>, </a:t>
            </a:r>
            <a:r>
              <a:rPr lang="en-US" dirty="0" err="1" smtClean="0"/>
              <a:t>powm</a:t>
            </a:r>
            <a:r>
              <a:rPr lang="en-US" dirty="0" smtClean="0"/>
              <a:t> (used by RSA, DSA, </a:t>
            </a:r>
            <a:r>
              <a:rPr lang="en-US" dirty="0" err="1" smtClean="0"/>
              <a:t>ElGamal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8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Pigeonhole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5" descr="data:image/png;base64,iVBORw0KGgoAAAANSUhEUgAAAOIAAAF7CAYAAADPDlfoAAAgAElEQVR4XuyddzyW3R/H30l752l6UmQkIg3SpLSHSnvvvfeeT3vvoZ220lIpUpoKRSGJoidpWBkPct9+r9utQhSybr/r+o/7Ouv7Oe/re65zzvU9BeLi4uLnzp3L8ePHKVCgAMIlGxaIj49HLBZTsGBB2aiwUMtULSASiZCTk6OAj49PfM2aNfny5QulSpUSzCUjFrh69SrDhw8nICBARmosVDM1CygrK7Np0yYBRFntHgKIsqpc8noLIMq4jgKIMi5gYvUFEGVcRwFEGRdQADF/CCiAmD90FDyijOsogCjjAgoeMX8IKICYP3QUPKKM6yiAKOMCCh4xfwgogJg/dBQ8oozrKIAo4wIKHjF/CCiAmD90FDyijOsogCjjAgoeMX8IKICYP3QUPKKM6yiAKOMCCh4xfwgogJg/dBQ8oozrKIAo4wIKHjF/CCiAmD90FDyijOsogCjjAgoeMX8IKICYP3QUPKKM6yiAKOMCCh4xfwgogJg/dBQ8oozrKIAo4wIKHjF/CCiAmD90FDyijOsogCjjAgoeMX8IKICYP3QUPKKM6yiAKOMCCh4xfwgogJg/dBQ8oozrKIAo4wIKHjF/CCiAmD90FDyijOsogCjjAgoeMX8IKICYP3QUPKKM6yiAKOMCCh4xfwgogJg/dBQ8oozrKIAo4wIKHjF/CCiAmD90FDyijOsogCjjAgoeMX8IKICYP3QUPKKM6yiAKOMCCh4xfwgogJg/dBQ8oozrKIAo4wJmjUeMwefcdo65hSNOxR4FFRoxZHQ7qhVOw1gxPpxaMIPdLsVoPX8Ts1tW4uuLE2w55cV/8dI08hWaMWx0K6rK5w+DZ3Ur8hyIccG4XT3J6Qs3cfF5T4i4BBX/1kC/TXd6dm2OelEfDs2zpNbSeTQqmdXWkN38/tAjionwucul07uYN+8kb77bQZlB27Yx1qQBddUrUVQudQMFWXVCqbs1UZKflaby0HMjDWKfc+6fwfTf4MJXyf+rTeGh5yYMSsiukbOz5nkHRDHBD7cwbuhcTr2IRbX3SlZM6EHreuUJdr3B4eXTWX41DEUlOd4FNePC28t0KZedlpGtvP8QxMTGxrixWEeXZS8T/9Zeh9eTGaj/xouF2Q6kZmsLgiTJtJfzzGkB2kUg+sk8tOqtwlcA8be9KW+AKOLj1SkYddqOpxhKdzqEm9VgqifVXxzKg+VtMVryiNhiHbnwTgAxqbhZA2KsJ6vq1maeZ2LWDfbi7ziSaml4wu8VEAXz6PAmLJ6XpNW4iZiqFk/4KfrpfLT1VuIjgCgTIMb5HaKrzlCsv0iqW5O5Ls9ZqVf057qL3nN2gA49LhgIIKawTjaBaM6/jiNQ/B2IaXSz1EGMIzIslqJlilPwt91TckMs4cExFClfip9fUeMI/xRGgXIKlMzAu2dseDAxRcpTKq133nTVK2tvyn2PGIb9KE1amr+XNizxFcNA+kz96Yrz3UMb4ytMeXrh56FpXDifwgpQTqEkv5JFFBVKlHxpShWWg7hIIilBiRQJxDFhhFOKMkXS6oQiokKjkC9dCmk2kVCixC/LzVrlkueWayBGOC7CdOABPMJFCTUqqrOQG5fGoVo4hUdUHMKWUWHsWGfFywiQr6iL2dw97JpkQDk5MSH2s+k68jgvI6XTRaWN93Fz9ivGd5nKBf94itSbyTXb1RiViyf4wW7mLtiLY0xVapQJxcX2EcFVm9Fn8hJWTDCikjyIQ+yZ3XUkx19GSiegShuz7+ZsXo3vwtQL/sQXqcdMq9UUXjeOg54RiZNUcpSqacyIDbsYX8ScsZP3ctM7knKNpnPi+BS0U3EOWSVqroMYakM/lXacCJG2qJDxSd7d7E2FNBsYg/8DVwrV16eK5IEmCubB7rks2OtITNUalAl1wfZRMFWb9WHykhVMMKqUCIeIT3c3M3HsKmy+1EBPtQjBH2MpJg6h2lonTncsm/DwfXdtBWNnH8GrpCY1YjzxFDdh1p5tjGtYjgQkRZ+4u3kiY1fZ8KWGHqpFgvkYWwxxSDXWOp0mIZtcuHINRElbgy91R7mLFQkjmlr/4P50PrUl74hJh6YUxXDRGXaayXN1Wi/m2YUDBdFdcI+7yw0oiZgPp9pRvc8NYiT51OxOO/mHPPAKICzBoH8x+KYveyrvp029qTgU7sZ533OYKoj5dKEP6l3PEIo89RY/5M6S+kge5OIPp2hXvQ83pBnSvZ08Dx94ESDNkL8G38R72Wu6qw/HPuGeQhgd9cNuQJUEsSPujkG7fxz7nu7FpFwmhwXp7Ay5DWKU0yy0Gq77PlFXYag9PgeMKJWu+sfgubkN9aY6ULjbeXzPmaIg/sSFPup0PRMK8vVY/PAOS+oXJ87/KGY6g7hYZioPPDbSqISIT/YLaNNuF8rn3nCuY3F8D/TCYPgFPiuO5bbnTpp+vcog9Q4cC6vPP04OzNctjP9RM3QGXaTM1Ad4bGxECdEn7Be0od0uZc69Off/CWLEnVGoNTcn8FcgVh7Jbe+9NC8JsS830FBjBm6S+wsbsd/blmFKBQmz7Y9y6+MkPJQL6LHK7Q4jQ9bSrdsqntcYxZHLm6h3pSmKwx8lQNx4ry8OI5WI991Cg5pTcJWkqz4dR4/16EtIDLOlv3JrjkszRG+VG3dGhrC2WzdWPa/BqCOX2dKpKLdH1KLV/g9Sj97aAt9r/akiF4vHqqYMFh3g7gJtiqSrQ2b+ptwGMfRqT2p0sEx86MHfk+7zYosh6ZrkFgdwwFARqSyN2evrwEileHy3NKDmlARVqD7dEY/1DQjZ35hqIxyJL9WB/U/PMUxFYtkI7k1pxbbWNhzXd6C3uimWoVC843neXjalvMifPQbVGeMMZXtf4fVxHc42rsYIx3hKddjP03PDkGZzjymtttHa5qQAYpoeMenyRdQjZtQ2YIOfRKIitDn9FpueFZKDWGs5z58uQCsFAdHuW+jdZT62Xw2ZY2nFQv2SiPx2ol9jPC6S7CqN4PYr8wTgk4NYi+XPn7IgZYZAjPtK9LXnSx8M8obseunAmKovWN5iPKUs7JiimoEX0EyymNsgJnsIAlXH3MFrV1PSt0QYjfuW3nSZb8tXwzlYWi1Ev6QIv5361BifoAqVRtzmlXlTIo624O9Bd0l4kSmkRrf561g9vTPqRaOJojgxV7tTvYsVkvFSpeE38dzZhBIEc7b13/RzEIHSNBzdZ+LV/m8G3ZW+DhVS68b8dauZ3lmdotFRULx47r8j+vr6xvfs2ZNbt25RsmT6zPi97/w0a5q+yZp0ecSkIMb5sKWBKokPS2qv9ODJXE3+S+oRdTfj4zQZlTQZiCHQyZoTx09w/sYdHJ5LPVraIOqy2ceJyallKHrH0XaqDLKNTshCe6U7d9ufpM1sJc5cGYFS+maVMomgNJmtrS1r1qzhxo0bf5RPZhPHPFuCjs5Svq1clTazxs+yAxl+1YoJxMn6BMdPnOfGHQd+yCIBsTnF3lvSt05PziSsdSVe5RoxYZcF63pX482aemjOcZf+UEiRWuplk03qyf3Vjp2X1lDTpi91ep6RLpl9z2YCuyzW0btmNr7M/8bArVq1onnz5hTw8fGJr1mzJl++fKFUqfSN8DMDYsTDxQy3bs+B5Y2IT8/QNCmI4nfsM/ibkU7SknU2eOM8TZXIdIEYx8e7u5g3cyn7H8rTceUxtnVyoYvOLJ5nFkTJe+6Vfqh2PCEdFitPYp+pI5f1z3O2b2Xp5EA2X7ntEYm8x3iNpux8l9hQnU28cp5CzfQOBuI+cnfXPGYu3c9D+Y6sPLaNTi5d0JmVoEqiR2ye4GEjPQ8zuf8E9j+JSGLVKgyxdmKac0t0FnlJ/9/QnH8fpjVrH4nn4cn0n7Cf5NkMwfrZfjoo5IRqP3eKypUrExsbm0Mgivw51K4BO7s94sG4GvyXURBjX7BaT5O5HpKGlKXnldecbl82+dA0VY8o4tONGRi324y7GCqPsMXTvBXFX66nvsbMPwKRyAdM1mzM1rdS45ZQ7MVx11N0UchmAhOzz3UQiebZcn10Fj2T1qiwMUde2zKwalodWkzUxw+IFKpQik/cmGFMu83uiKnMCFtPzFsV5+X6+mjMTApiU+J9XAlQ0EGjdATulmuYMX0V1/6VFlms4zmc+25Fd8At6W6sqmO547WTpikHduJwfFwDUNDRoHSEO5ZrZjB91TWk2RSj4/l/uWxaPmeES1FKFs2aerCyrhbzvy/opzY0jcVnfw8ajHhMj9vemDcvSfqGppN54LmZRpK3/3A7BiubcEQyrijfj8veR+lYXi4FiJt45ZTiiSx6zc5GKoxP9KQN973j4fCqxHmuRq/2XBK4TvMdUZdNr5yYkuYjPgb3lQ3Qni/tOBWG2OJ9sBVlckjO3AdRsuTjwKzGLdjwQtpo7SVPcFxcN2EGOvklIuj2UkwHOmBmY8OkovtppDIeqSwN2ffuIcOrxuG5Wo/a0qdtokfU59WCJkyscAr7yarS97ioF+ztYcDoq1+QNzqB/77PdFWfyKOENacKDLz4nEOdK0pHJdGvOLP5Jmoj9LFsO5EKp+yZnPj+HvViLz0MRnP1izxGJwKw75P2wkt2Spo1IEbcYaxGc3YHJFZVfQnP3BYnbFeTXOKw55xaMYVp6+wILNCI/W/vMUxRjrAb/VFukzjbqTIXF/eVSDZkJFu+KGnKOd/zdKsgJsRuDFom5rynLJ32u3B2mHLCYn3IRVOqmV4kUlJYjZk8dl9Lg6S9QOTHboMajHWW1keu1lDWza6Lz96l7HwQLP1nqQ6YX11Dl4baVIy8iGk1Uy5KM2TmY3fWJsswRffyM8dYbRR3vioy4d4LtjXO4Dv2HyicF0CUVD/G9xhj2w/k4EvJbv2/6bH9LHvG6FM+8T1ZHPmKS+tnMGtXAF0OX2J120rgtxuDGmORyiJHraHrmF3Xh71Ld/JDFnOurmlD4RMt0d+jx3GXE/RVkqAYi+equtSe54vRbg9ujCzL7Qn1MdmVuOO5SF2GLhxPq4ofcTh+GO92p7k0OZ6V2nrs0TuOy4m+SLNJ3BXma8RujxuMTnty4Q9U+n3SPwQximebhzJ0nRXOAQmDgu9XMUUtdJVLEhnwGh/fj9KN3ZLr70ncf7GFOs8X0qHTP9z5/O2HQtQecRrb3V0p92wBdY0v0nTlEuq7rGOnny5d9KKx33uYB3LNmHngKMtNq1MEyYL+LNqbbcAxcUFZImh146FM27SVSbrfaBTxwXo8zTvvIaGfSN7nNQeyZe9wAsYY8U/CO74cGsMOc/EfRfZ2M2PDjwyRq27M0Gmb2DpJN5WnvORJ8wmrHqp0fzYBl2crEh4mOXXlFRAl7RWHunF85RyWbL2Kj2R9tUJtGtepQoGPL3B7+R81u01hyYrpmNZM1EX0Aevxzem85yVSWQqhOXALe4cHMMboH6SyaDDs8FlGvTCjzZF4KpaoRD1jfaqEO2F1ypES/fdwcfcgVCUP/dh3XFnSjwGrHKTv7Anplei8+iSHpxtSLvYpC+q24Eh8RUpUqoexfhXCnaw45ViC/nsusnuQarYvN6XVL/4QxOzpbuIwHzwjFdGqKunRIiLeueP89B3yKvWpr1Exza85fleb6IAn3HP5SAn1BuipKiDZ/SSODuTZA1ciqzakgUb5VLbD/S5Xye9x+G5rxaCo3dycrZnJPNJTzs/35CUQv9cuLpgX927z+OU7gqKLUVlZjdr1GqBdtXgqE1jRBDy5h8vHEqg30ENVoQhyiIkOfMYD10iqNmyARnl5Ql885n3lBmiWjSfEx5lHnhGUr10fPZWyPy05iCLe4e7kwpsYBTT09dEolzhzJA7lxeP3VG6gSdn4EHycH+EZUZ7a9fVQKZve2aXM6fS7VHkSxN9VOvd/j+TFyTWsu/KFBhMWM7ruBzZ1mk35fecYmhNrFkkMkCdBzH2BZK4GAoiZkSzUmu7VOmEVAaXNLnCn6wmG2Q7A5kBHcnr2WwAxMwLmvTQCiJnRJPYl29voMvG2dCG/oGJPjtw/Tr+Et/+cvQQQc9be2VWaAGJmLRv9lnuXbXkRVw3DtsbULpcD22hSqasAYmYFzFvpBBDzlh4Zro0AYoZNlicTCCDmSVnSXykBxPTbKi/fKYCYl9VJR90EENNhJBm4RQBRBkT6VRUFEGVcwMTqCyDKuI4CiDIuoABi/hBQADF/6Ch4RBnXUQBRxgUUPGL+EFAAMX/oKHhEGddRAFHGBRQ8Yv4QUAAxf+goeEQZ11EAUcYFFDxi/hBQADF/6Ch4RBnXUQBRxgUUPGL+EFAAMX/o+N0jSgIMDxw4kGvXrmU8wHD+sIVMtkISYHjTpk1YW1vLZP2FSkstYGpqyqhRo/4wrqlgzVyzgOARc830WVqw8I6YpebM+cwEEHPe5tlRogBidlg1B/MUQMxBY2djUQKI2WjcnMhaADEnrJz9ZQggZr+Ns7UEAcRsNW+OZS6AmGOmzp6CBBCzx645nasAYk5bPIvLE0DMYoPmUnYCiLlk+KwqVgAxqyyZu/kIIOau/f+4dAHEPzZhnshAADFPyJD5SgggZt52eSmlAGJeUiMTdRFAzITR8mASAcQ8KEpGqiSAmBFr5d17BRDzrjbpqpkAYrrMlOdvEkDM8xL9uoICiDIuYGL1BRBlXEcBRBkXUAAxfwgogJg/dBQ8oozrKIAo4wIKHjF/CCiAmD90FDyijOsogCjjAgoeMX8IKICYP3QUPKKM6yiAKOMCCh4xfwgogJg/dBQ8oozrKIAo4wIKHjF/CCiAmD90/O4Rg4KC4sePH0+dOnWQl5fPH637P2jFp0+fcHNzo1WrVv8Hrc2/TbS3t0dTU5MCUVFR8fPmzeP58+cUKFAg/7Y4n7UsNjaWyMhIypUrl89a9v/VnJCQEEqUKCFE+pZV2YWhqawql7zewmSNjOsogCjjAgqTNflDQJkDMdILm0fFMDZWonCqEsQS5ONNQJQ4HQIVQL5sDTSqlUQuyd1xQc+ws7mDR0gZauk3xlBPmbIxnly+X4zWrWtQJB055/QtgkfMaYtncXmyBaKY9yc6UXt6ZSw9DtCqbCrGEEfwwvoIFoc2svKcD/GSW6ro0UKzPPKSqYt4MV//+0KQ/3Pc38VQostF3l7ojPQNORb/s1PpOmQPAXV6Ymb4F+Ge97C57UdRha+EauzH90ZPFLJYg6zITgAxK6yYi3nIFIixL9nUuBbTnItgcvgV1wYpUjAt2wWdo8PfZlyNLoSJZSA3zMqnuDOCJyta0en+HJ5Zd0Pya+yrnbTTGc9j4yN4XBhItYTJfxHBjtsY2nkqFyuvx8tlOup5cFFAADEXIcqKomUJxKhHM9FtsoFXcfGgtZxnzgvQTmucGG7HIGUTjgYVps2599h0SwkiiANPMWRucbYclHjEOHw2N0B1qit1NnjjMk2VH7yJCb09BYMRYg4+3U7jEllh+azNQwAxa+2Z47nJDojBXB1gwCqtmVRZP5rTwZUZaf+CvUZlUrdZ+E0GK7fiyC9ATJ4wGtdFOtRd7k2hxptwuzmFWkkhj/ViU5fFqBw/ienPTOe4bikLFEDMdQn+rAKyAqLo7SHaG11k1P0jKK2vg8H6NxRvZ4H35f5UTW18+hsQo5+uY5pzd7YOr/nd84XeGIRam6N8BhQ7rcRi30yMKn3zi2Kigz8jKlOREmmOh/9Miz9JLYD4J9bLA2llA8QYPFY1oevr9TjvNaKI10Yaa07HOV6X1e6OzK6dyvj0VyDG+GM1oQ0r1S5wb5bGj9nX2Ncc6t2QoeeDpMqUbcasA4dY2k2FonlAq19VQQAxjwv0u+rJBIgR95lUfyzlTjuyVLcoiN9zoqMq/a5FoTjWAc+dzSiVsqHfQQSKl+ev4tIFinhRNF9CIvgKaK15gUtSECU3RHlxdEpfxpg/ISohhRw1u/3D7u3TMama+oLJ72ycE78LIOaElbOxjLwPophP53ujv8kYO7txqCSOFEPthqFhcpCPJTtx0vsCvSsnXQkEknhEk9P+WJsmbuETxxD6zonDY/tz3MQex5QgJtg6jg93dzBt1EyOe0qQBSqZsv26BWN1kq85ZqM0GcpaADFD5sp7N+d5EOPesMdYm4VF+jNQr/SPhfdYPy7tOIOXqAD11nvwYHqt5Av8v3lHjLg7gyHOIzk+OcnQNKU8Mf5cWzWc/kttCZb8pjQOe9dtGJVNAX0ekFUAMQ+I8CdVyOsgRrstQb/DfdpObEvlZOt38Xx5tIVlp/+Fvydyz3MrjUsmscTvZk1F0UR8LUTJotKZF3GkH+4fFdBSTunxonDf0ZOmE64QijzNDr7h1hDFZDtx/sT+WZVWADGrLJlL+eRtEEOxHabL+L8sebK2IcVT2CjOz5xWaqNw+FqarpbenDWr+AOQ34GYmJc46DabjxZmaB8f+vd8zZobC6mTcmYm1pNVdWszzxPUFrnitlQnz03eCCDmEkBZVWxeBjHObz9t6m+nzR1H5mimMlEi/sSFnmp0PReGXIONeN6bivq328LsGKhigkVw2gv6EMa9Gc2YWPIYD2aEMkmzG/8ufYzVMOXkw1zRa7Y3VGHik+J0OPOaSz2SAJ9VQvxhPgKIf2jA3E6eZ0EUh2A3tg6tbfrg6LGehindYaLhgqw6odTdmijK0cPSg5NmlRO2vYkDj2GiNAD7rwVpduQttwZWSTKcFBMd4MTZDZMZvfEtg+96saPRJ3Y0VGaCqxaTraxZ06V64uZuMSEOs2jUYgOvDVbhdHMOOmnUJTe1FEDMTetnQdl5EsRIN/ZMHcks80d8oRJGw8YzZdFsTKsn9YrhPN23iq0Wezl4O3Hdr5gOvRasZnhZew4fNuf4o9AfFipUhspVFSgm/o/wL8F8DouR/la2F1den6J92TCu9dVm1Bt1FL/8y9eqddBRr4zceycunXehTLel7Nw+E5MqeXCjKSCAmAUw5GYWeRLEXDGIiJAXT/miVJ/qxUEc84lXT1zwCi+Dmo4O6pWK57kJmqRmEkDMlU6TdYUKIGadLXMzJwHE3LR+FpQtgJgFRswDWQgg5gER/qQKAoh/Yr28k1YAMe9okamaCCBmymx5LpEAYp6TJGMVEkDMmL3y6t0CiHlVmXTWSwAxnYbK47d9B9HX1ze+f//+XL9+nZIlk276y+Mt+D+vnq2tLfPnz2fixIn/55aQ7eZv3LiRli1bCgGGZVVGiUfs0aMHKioqstoEod6Al5cXVapUEUCU1d4gDE1lVbnk9RbeEWVcx1wDURTOW3dnnJxdefkZylapSd0mzWigXAaRny1XQhvSRbdMmrtZIr1seFTMGGOl9H01/9ugweIo3nv78jk2IRLq768ChflLRY0qiV/+S8Iuhr3xwj9c9CNt/H+8dfGleq8+aGXz/lQBxN9LlqfvyHEQo15xbuV05m64yMti6hg2aUQDzXJEvHrCvesOvC5WncrRAZRd9AynmWl8tCsJldGpNtMrW+JxoBWpxRn+YfR0Bg2OuM0IVSP2fwBKVaFGlfKULhzFq+evE0JmFKuhjVrJr0SEfOD1u1Di+YvBdr4caikN0iEOvsJA9Y4cT9z2+q388n0u432iY0Lc1Oy8BBCz07o5kHdOgij6eIPZ7TuxwQXqTz/D2RVdqJ4k7lPcxztsGdOXGVbvUFv4FLdluql+9xf7chONa03DuYgJh19dY5Bi2mHV0h00OPIGfVW78+/061yYaUh5SZZhNvSp0Y5ToaXoZu3PuQ4S5MWEue6kt9FiSh73wbK95H9x+OwwoeXRiphol+b7WWiFFWk9bR69VbM/SL8AYg7Akp1F5BiIMZ5sblufqbf/o+KAC7gd6kKl1PiJcmVFiyaYN7bFfUsjfo7lG8Wjmbo02fAKaZzhZzgv0E7jPIoMBA2OvUSvdreYdnMDjb4VmiqIEjWicV1swjK9S5ztWg4iHzK9ySz+PmXLVI30DZWzWlMBxKy2aA7nlzMginh/yoxafS7wpaAhO70dGKuc9udEwZcH0ObiCOz3Gv0cnS34KgMMVqE1swrrR58muPJI7F/sJfU4wxkIGlzUg9PWBejUU/NHJIA0QYTol1Zc+tqWnlpFCTzdjdqjg+g5cxim7dtipKvI91fHHNJTADGHDJ1dxeQIiOIADreswZDbXylgsJc390ai9KsgvVGvsH1cmOYtUp74JOLtofYYXRzF/SNKrK9jwPo3xWln4c3l/lVTPQfjj4IG/wLE73rEeLDGQIs5rkkUKt+AwYu3smG8IQo5FIxYADG7CMmhfHMExNCr9KjegbNfJHGe7vNiq2EqQ850NDjGg1VNuvJ6vTN7jYrgtbExmtOdidddjbvjbFKLM8yfBA1OD4jiMF7YX+Gm41OeutzlitV93iWeCKcx4SoOm9tRMQdgFEBMR//Jy7fkBIji9wcxrDqMR4DmCneezqudxtmGv7ZUxP1J1B9bjtOOS5HGGT5BR9V+XItSZKyDJzub/RRmWJphZoMGpwfEFFUWhbhyYuFQRux4QgwK9LvoydHOFbL9o2IBxLxMWTrqliMgvjXHQGkUToDqgqc8W576bOgvqyv+xPne+mwytsNunErieRWh2A3TwOTgR0p2Oon3hd6kjDP8I89MBA3OBIgJ5YnDebjQAMOVnhRrb4nfFTMqpEOLP7lFAPFPrJcH0uYEiIRcwrRaFy5GgsIgO14fbvnzJMxvbBH3Zg/G2gsp0n8geqV/BPiN9bvEjjNeiArUY73HA6bX+s2sZUaCBmcWRAmLn87TQ60bVlVX4vF0LqkFoctK+QUQs9KauZBXjoAoesMuQ2XGPQY0lvHMdWHa5xqmaoNo3Jbo0+F+Wya2rZzk3ELJYRZfeLRlGdI4w/fw3NqYb58c/HHQ4D8AkTgfNtdXZSob8Xaeimo2x5wSQMwFeLKyyBwBERH+B9ugPuwmMdRk9mM3VjfIwJ6vUFuG6Y7nL8snrLWEisQAACAASURBVP0prmIcfuatUBvlwNfSXbH0PotZRanHFAda0OlPggb/CYgx7izX1WZT/eu8PtaaNE5xzDIpBRCzzJS5k1HOgAhEOrGkqQFLn4op0mQNj2xmoZPGybvRPqdZaVGOiQtbU0EuDr/9bai/vQ13HOekOsQTf7pAT7WunAuTo8FGT+5NVZdOBkXcYfSfBA3+Pttbkm6X33Ku46830yVVMPbFBhrX24bh9Wdsa5rGJFIWSi6AmIXGzI2scgxEyRn1fpZM7tCH3R4iyhiMYf22FQxtWP7H+l9MAHf2L2bBof8YbLGPYepFEYfYMbZOa2z6OOKx/uew+1KbBWHVSYnu1lFQrgeWHicxq1wQRG/+KGiw+N0BmikN5764AI32veXe8JRnXkThuq4/I87EYjhqMUuG6idsjRNHuLGjd1eO1T3C1eVNKZcDZ9YIIOYGPVlYZk6CmDBcjPDi4oaFLNthyZNP8ZSooo6m+t+UiP7M+5BC1DKdxoqFfdAuJUek2x6mjpyF+aMvUMmIYeOnsGi2KcnjDD9l36qtWOw9yI84w71YtGMXs5oW5HpmggbHvub8pq2cPHOQU85hUmuXqk+vIV3oPG4WA2p9OxwjBo9N7Wk0zZ5woLRuV3o0KEnY51iUzRayuL82JXMAQkn1BBCzEIrcyCqnQfzeRnE0gS+e4O77njDKUKW6Gtq1lSiVpYvfORM0WBTuz3PnZ/xbQBFt3dpUL5vz+00FEHODniwsM9dAzMI2CFkJHlHm+4AAosxLmNAAwSPKuI4CiDIuYGL1BRBlXEcBRBkXUAAxfwgogJg/dBQ8oozrKIAo4wKm9IivX7+OHzx4MNbW1kKAYRnS1s7Ojrlz59KnTx8ZqrVQ1ZQWOHjwII0aNRLimspq15B4xF69eqGvry+rTRDqDdy/fx81NTUBRFntDcLQVFaVS15v4R1RxnXMdhBjg/DxDiAqMXzEL81VQJ6yNTSo9qt9YTGBPLl+nis+tRkzqTllw9/g5R9OkrC+CUUUkC9OGYWKVFQoRZF07daJI+iZHTZ3PAgpUwv9xoboKZclxvMy94u1pnWN34REjPTC5lExjI1TxtnJmQ4igJgzds62UrIbRHHEC6yPWHBo40rO+UijaFfRa4FmefmE+J/x4q/89yUI/+fuvIspQZeLb7nQuVwq7Y0j8OYGpkxczCmPGKi7Fd/HE1F8b4eFxRn2r9rDfcmGTwqjVE+fanIhvH/3jn8Do1HQakSzdn0YN2kwLap92yeapIhYf85O7cqQPQHU6WmG4V/heN6z4bZfURS+hqKx35cbPRV+oYGY9yc6UXt6ZSw9DtAq/R9pZJmuAohZZsrcySi7QfzWqqBzHfjb7CrRhUywDLyBWcrQ1xFPWNGqE/fnPMO6W9pxsWM9VqCrtYAXiSBKozJG8nCKJoZb3oLWGjxdZvHtQ/3YwIec3LaWFWuteBlXlU5rznBoeuMk0dViebWzHTrjH2N8xIMLA6tJPzwWBeO4bSidp16k8novXKarJ/8gOalcsS/Z1LgW05yLYHL4FdcGKaYaUS47FRZAzE7r5kDeOQViuN0glE2OElS4Defe2/Aza2ICTw1hbvEtHEzVI0qNEee7hQY1p+CaDMQYni3VQWfJS9DZyCvnqdRM9kW8mNBH6+jeag72EQXRne/A7WWNKSP5MkLyJX0DVaa61mGDtwvTkn5KLw7l9hQDRogP8nR74zQjz0U9molukw28kkY85pnzggxGIPhzoQUQ/9yGuZpDjoF4czDKrY78AsT0mSEtEJ8v1aFOmiAmIMzbYz2oM+ACYagz9/ETVkqiBES7skinLsu9C9F4kxs3p9RKFjU81msTXRarcPykaRrnVwRzdYABq7RmUmX9aE4HV2ak/Qv2ph7xOH2NzMRdAoiZMFpeSpI3QIzm6bppOHffyvDkrozIl+fYvPkMzu9jQP4vGnWqzJEhy3FP4RF/D6IkrOIjpmsasNEfyve/jq+FJIRFKDcGqdHm6GdAkU4rLdg304hK3zyqOJrgzyLKVCyR6nBT9PYQ7Y0uMur+EZTW18Fg/RuKt7PA+3J/qqZrkihreoMAYtbYMddyyQsgxvhbMaHNStQu3GPW97MjRHy4sYBugy6hs8OaLd2rIx90nzXd2zDfIfL7ZI30HTGGdIFIBLdHqGIkOfKpxkweua9FEgIn9vUhejccyvnEk5zKNpvFgUNL6aaSysROMqVi8FjVhK6v1+O814giXhtprDkd53hdVrs7MjvViMfZI7UAYvbYNcdyzXEQgeLl/0o8GyIeUfQXQiK+AlqseeHyHUTxByv6aHbnbg97PPcafQ++FOU4Dc1Gm/DPjEckFq+19ag12x1Kd8fa7ywJBzwlxCA+ypS+YzB/IjmEDZCrSbd/drN9uglV0/rON+I+k+qPpdxpR5ZKIx5zoqMq/a5FoTjWAc+dzTIcNjKzwgsgZtZyeSRdjoNY2ITT/taYJq5QiGNCeed0mLH9j2Ni75gIYhw+Ww1Rm/wvIxy82dvsW4DEtCdr0ucR43i5Xg+Nmc8lY1Nu+FpgkjS8WtwH7u6YxqiZx/GUPBuASqbbuW4xFp2f1jbFfDrfG/1NxtjZjUMlcSgbajcMDZODfCzZiZPeF+iddsTjLO0BAohZas6czyznQUxt1jSCuzOG4DzyOJMThqafOGOiSC87dVZ7ujA7SdDgzE/WSGwbyf0JGjTZ8U4S+x/3p/OonYq3i/G/xqrh/VlqG5wgiNI4e1y3GVE2afyZuDfsMdZmYZH+DNQr/SOkfqwfl3acwUtUgHrrPXgwvVamjhfIaE8QQMyoxfLY/XkDRBBFR/C1UEmKSiY44nzY0kCVKa7qLHZzY0mdH7ta/gjEmOcs063DYi9Qme2E+2o9RH7ufFTQQjmlx4tyZ0fPpky4EgryzTj45hZDFH+QGO22BP0O92k7sS2Vky2VxPPl0RaWSSMec89zK41/OPRsU18AMdtMmzMZ5xUQpa0VE3R7M0flO1JuliZD7hejg+UbrM1+nByReRDFBN8Yg04bc94VbYm5pw0jasgRaNGJnq/XcGNhnZ9OJ471XEXd2vPwRI1Frm4s1fk2eROK7TBdxv9lyZO1P4d4jPMzp5XaKBy+lqarpTdnzSoKh9DkTHeW3VJyCsQwu4GomFgQnOaCvuSo7HvMaDaRksduYXZWH52lXhQz2Y/n1WFUT/Q6ca82Uk9tOs90N/PKaXLiwn0Mz5booLM0rQV9iPQ8wBDj4Vh+KE+XfY6cHq6asF4YcWc0mt3+ZeljK4YpJx+nil5vp6HKRJ4U78CZ15fokRhBPM5vP23qb6fNHUfmpHaohfgTF3qq0fVcGHINNuJ5byrq2RzYTfCIsstgQs1zBkQxgcdMUBpgz9eCzTjy9hYDqyR54RJHE+B0lg2TR7Px7WDueu3AIMiC7joDuRQmT50JxzmxrBuaRd5gOa0TffZ4EV/KmIW7lzCoc1NUS0Vye4SadFlCfQlubouRjmZFhL+y5+SBPWzZaIl7wXqM2WPB+n6alEgsXvRmBw2VJ+CqNRkr6zV0qZ44DBaH4DCrES02vMZglRM35+hITxIWh2A3tg6tbfrg6LE+YfkjtSvIqhNK3a2Johw9LD04aVY5W7e9CSAKIP7SAuIQR/au2spB8+M8Cv1xa6EylamqUAzxf+F8Cf5MWIz0t7K9rvD6VHvKIibcbT8Tek/kyAvpj4UrGDJhhQk3xq0j3NCMfgOHMaj+W47tOs7R/dd5I91TTsGyValcJJrI/74iLvwXavUaY9SpHyOHtEOjVIqIv2HX6Ks9ijfqinz59ytV6+igXlmO906XOO9Shm5Ld7J9pglVJB450o09U0cyy/wRX6iE0bDxTFk0G9PkEY95um8VWy32cvBHxGN6LdrBrllNKZ9NAYcFEAUQs9kCIiLeefIiuAy1alejZFwQb7+UpFqF33yWlN5aiUJ48fQLSvWrUxwxMZ9e8cTFi/AyaujoqFOpeDaRk976pfM+AcR0Giqv3pYzQ9O82vr8Uy8BRBnXUgBRxgVMrL4AoozrKIAo4wIKIOYPAQUQ84eOgkeUcR0FEGVcQMEj5g8BBRDzh47fPaIQYFg2BZUEGJ4xYwZt2rSRzQYItU6wgJWVFTo6OkJcU1ntDxKP2Lt3bzp27CirTRDqDVy6dAk9PT0BRFntDcLQVFaVS15vYbJGxnUUQJRxAYXJmvwhoABi/tBR8IgyrqMAoowLKHjE/CGgAGL+0FHwiDKuowCijAsoeMT8IaAAYv7QUfCIMq6jAKKMCyh4xPwhoABi/tBR8IgyrqMAoowLKHjE/CGgAGL+0FHwiDKuowCijAsoeMT8IaAAYv7Q8Q89YixBPt4ERImTW6OAPGWqa6CUMvRdkrvEYa5YbDzOZ8NJTGinmHi+gJiot4+wPneTiFZTGKqdRtDJ/GH7LGmFAGKWmDHXM/kzEMURvLA+gsWhjaw850NCWMrKbZk6cwBd+/aheUIwydSvYKv2VO1+jRi1Rbg+W4pOgTdYLZvA1JXW+MWXpNvlt5zrmHjmVq6bKe9WQAAx72qTkZr9GYjfSgo6R4e/zbgaDQ3N/+XhCMXfnhUgDn3CkY0n+NxoApM6KCV6xDBsB6jQ+ljs/xGI0QS+Cqe8aoVMnTokgJiR7p53780aEMPtGKRswtGgwrQ++57r3ctnssUR3BmlRnPziP8TEMWE3J5Fl21NuWDZNY0z3n9tSgHETHa1PJYsi0C8yWDlVhwJKkybc++x6SaAmB6dY98co3/DAVyqd44Am24CiOkxWj69J9dAjP3gzCWLw5x+qsoi80loJZyYlcQjXnRncfB2lplfwyPyL3SM+zJz4XAalEseQj36zWU2rDzJ888fCYwojZq+ESZGDdFULE3hElVRVSqTeHhIDP4221hz6AEBYSF8jvkLw35TmTnYkAqJ57i/f3SBIwdO8bLJelarWTFl6kG8/+7FNJMortl5EyEGuVLVadhxJON71KK4OJznpzax7eIzwko3Ytw/U2ha3J+7lkc4bPWWdttWoXR1HVvP3MQtTIF6HcayZG5XlItA9Iu99DMejVUgUK4RXVoqUqLmQNatMEUx7Vfrn7ph3vGIIiICvPEOiENBrRZKZdLRCFEYb557E12lDuoVi/z2dSbDDIojeffyPYWVVfkW4T8uxJcXQaVQU6lAkTwUjT8XQIzl7dWt/LNmPXtvfwClaTh6bkA/YYL0G4hBaLWvhzi4InrKX/G8eY0nH0FOczyXb22hfUXJaZgQ47Wd9o2Wo7DbiRO9q/L50lgadTHHjyLUrF8XJf1FnNregQrit5wdb8psvx4cPDKLZhVjcV5QlwYrvKk11YGHa9Vw2bqAOcv3Jxy0oj5+CUaBLjx/cJH7AZqscLNBa019uh77RIWh9vgcMPpxtnq0M3PrduPdhifsb/iczdOmseKYC2H8Tdfeqrz9UAE9lVhczl3AJRTKttvBw/PjUIsPwu/mXJp2NOdTiwO4Hm9L2UKlqVChJOnowt/7ZK6AGOvL/p6tmHn7MwXrruH27r/YO2o6hz3kUVIpT/S/bwir1J552zcxrkmFn9oTF3iTtSOGstT6A6WVq1Hk82sC5OoyevtR1g3Q5Pu5oOF3mdaiK3u9YpEv8hettt7i1AClH/lF3GemUXf2eYcTS0Xabj3PkFu9GWoZhPasuVQ7sgw7eUUKhZWk37FjtLYbwsC97ynJe/5rugW7EyNRz6IjODL8kEiRIBdATKzBBwuaVhnIvWqpgRjI32Ntcd3eKuH0HdFHG6Y1a8fWl6A0+T4emw0pIf7AqU4q9LFvjtW7q3SVjIZF/uxvqcoIh4qMu+vFjiYlJMfX4ru7NTqzi7HH4xL9FRMh9lxLY63ZuGitwsN5DpqF43i1sR5q059RqPEGntpNo3aBQJ6/FKNapyoF3Feirz0fN8WxOHjupFkpaTtini2lUd//MH+0mgaSh0msJ6vq1maepwK9TrtxrGfVhI4T43OAng2Gcym0DN3Pe3PGtAL/OU5Fs9FmPrQ5x3sZHJpGuy6koekdyhWNotZsc9YN1qVMgpeJxvf8UoaNtUR17132dK70/UizWJ89dKo/m6hxRzm+pDNKCecOigl12sO4XlNx7nYDx3XNfhyzHWJNnxYnGXrnKG3LpNbdo3CaZcD4Klbcm6qKPNE8nV8HvbUFGXfhFls6VCTs2kjqdj1NfNsN2J0ahQYebGzVhadLnTlikmqmf8pVhtPnHojB52hd2QzbKqmBGEHXS2+x6vRt+UJM4KnOqPa5QmS1yTzw3EwjHjJF05AtAS04EXCLPhUlbY/Fa119as16gfHpQG72VIBoZ+bUbsA2rfO8vWSa5D0sjiB3J95XqId2RUlvEPF2rwFKo53RXOHO03m1k89iigM53VWd3pdEtLPw5nL/qhSUiL6gESOKHuPeAq2EgzMlx1Zvqq/KNDc9tr9+zPgaUvAhCqfZ2jRc+5ry/W/ga2GCfD4AsU7drdQ66IrVkBopPJ+YT1dG0WhqaY67bMRA8kwUveNwaw2WN7zJ0zX6PzxfooVE/odpV3sx9W57sKZ+4hqyyJ+9Jt15u+kuy+sWhYjHrBm7nrAhO/mnlQJyIn/MW7bDdeVjtic8eCUgNmRggSM4/qMnPRPx00la1j/JuMfn6FFJ8qSI5OFkfWbXtcV+aJWsHxJnGEPIsyCmXEcUBx6lxd+DuCvXCstAW8xKv2KTvhrTnigy9s4LdjaVDmg+WDShykBfRjh4s7dZSUR+uzCoMY73Y+7gtavpT+L/sNkPELXWvMBllsZPywmRD6ejZbgRP+3lPHNagLboMbMbT6OqpT2TVb8diZsWiBBuPxSVlof4bHiUwPsDKJkPQKzf/RO7XXfTLLVz5mOes7TRAMSHHVmqUwRxwEEM65xlnvdlTFOdz4vBbV4tOsecwXNDAylEROM8twkza57nxohqRNgNQavzeb4238HTK/2p8uUafQ22Y3b3Mj0STgiXgNiI8VXP4zC+htQTB52hTRMb5j/eR4uEkUwkjlMNmKVzI++B6OvrGz9w4ECuXbtGyZKpWfUXmIdnYtb0Nx7xpwX9MBv61GjHqa+mXHp7nk7lRHy4PBbDzuYEtljPQ+vp6BR5y/Ee9ZhaYAOOpwZRo7B06Kijs4QA04v4n+9MuTSb8XsQifNll1Etxt0rzzDbF2wpsYzmi7Q5f3UYSt8cX5oeEaKc56DdYA3/mlgSeMOMIlkAoq2tLZs2bcLa2joTz+E/SyIZmhoMLczxBwvRSu1dS/yeg0YtcVrllPCaEOM6D00zeS56LEM7jaOwg08boX5wKt5XTb9rFXqlL80sBnHneGOch9RnocZcVA6fxMTuGn0+L8FwZFlO3Z+OesKzUDZBNDU1ZfTo0X8Y1zS9IIbdY932WIbPN6Z8RkEMuYRptS5cVN2Al9O0RKOL+GA9juYjHChfVxetv0tQtFYfZk9oTbXEjiF6a05jpVE8UujHJa+jdFJIPlUW88GLz6U0UCyeDhCBkGsDUW9vQbjxdo5oHOCEkTVne1f+Mbz5BYgRt0egarSfMkvccFtch7gsADFXJmsS+ZWAqGv0gPnPbRiU+O6dDO2QawwyWE0zWztGKhVE7L+TevVvse7VaVqn+moWx8s1WrTw3o/3vh+jF4mGJqa+rL/aim1Nl6J//QKaK5qwvNFVDhcaTruHS3H8PtqRTRCzZmgaZsdAFRMsgn+1jhjJk2VtGF/InFtza1M4+CytK/fAtspUHnpuxCDZrOnPC/pRj2ehpb8NlX0vsBlePeF9JM7/DFNnedJzx3yaK3xzSSme8jHP+adeHRZ6gPqU69xZ35rESVdEH21ZtsCDHlsnUado+kAk+hnLG+qw6Lk85Wv05LDzcTolHWalCWI0rot0qbu8KCufP2KuVhGiHs+ktv56/m1xkve3epMwssrglesg1v2H8F4ncDzWh2pJp3vFQdhONGRw4AqcTvekikSeuJdsqF8Py+Eu3J6k/tPQXxxswwjN/ohOvuawceJsWIKTe8L8JlNRmFyN3QeaccNuFAr3x6G/sCazq+3jdBcHrHt+s97/MYjiwGOYKA3A/msBDMz9uDei2vdZMsQxhPg5c2nHXCZv8GOYowcb9Isjfn+QxlWH4VhxOLd89tEiYTQcwd0x6jTb8xljCz9s+ye+SMe8xNysGYvl/sHhzEhUJd5OHMjJDjXp62LAyFFt0K5WkbKlS1GqZFkqq+qgp1GJognOT0TguYHomp3go2QrbIvBDGpXjyox7lif8aCR+RWWG0pEj8NncwNUp7qiMtcF95V6JCxt/nSJ+XShLxpdT1N4+E289hmT7OH+HUQFep1y5VgvxYSHRuzrI/TRH43PcFscVjZJmF0Uvd6BgcoEnKuO5MazbWi5n8dDxYxWGVhIzG0QGw2PoW+ti2zzac60yb1oqlWWSK+HXNy9jlPRfTl8bgWtvz35gPCHc9BvcQaDvRfZPlCLkokDlLgAG5b16s62ivt4fqYvyR1sKFf71WPswxhU5j/gxnAlCkY+YEr9nlyLqMxwu/vM1Pg21v1/BFEcguPeVWw9aM5xyQJc4lWwhAIVyxZFThTF58AQYr798Ndg7Hz3oHLbnD3717P6vB9QEsMxi5g2YQzdtUoR7XmQqaOWctpNjGrT5tSvJs9Hn9fIGS1m++yWVP7+1I3gyYZ+dJ5xiXep4FK60RwuXF6BUcJQNBqf0zPpM2o7TmHSm+WUu/LPvl3MbFkZ+bh3XF0/n+XrDvMgGCheF7NRgxk9YwKtU4Mi5BLd1CZT4/IzNjWSzNQlub6D+Bct2igTElWNBmrxvHjwisqj9rFvsj7f9yTE+XGkRz0GXwiGQn/TcsEpLBc0/vF7OrxjroM4qhyWDsOIPLuJzRZ2PAuMo5xKHfTbDWPyEEMq/rQomrhU0WcSlhEaGOgpU/jjMxxdItBfcJTDC9tT7af3RxFv9zdFeWwR9vnYMaSaxL1G8XimFvoWrXHw3iudLBIHYT28Mf2PvCSsoAJ1x1vhsKkZpYLO0FKxF48qd2P7rdMMqRGD41QtDHf+h/7MS9j9o08KFdNh+ay9JWuGpllbJ2luokjev/QkoGB1tFVT2wURjc+p+azw6cS8PpUI//CRj58+8THwHf7+b/C0O4dPX3vuTKr5Y1pdHM2Hl88JkK9O7T/YWRHjthjDoXIcvr+YOiknKZIOTX3v06/AS15F/EXt2lUpkdpOjrhQfN39kKuhTY0yaQyvf2HfPAHivWl8mzROf1eIJcjLiXuPvYmpokfjRtoopmqg9Ocoy3fmXRB/adU4/I/3ofHCSpx03UHiykWyFNHOyxh2y4yD0xPX97JMpXAcxjdhed1LXB0pfVdN3SOmXEfMsgoky0h2Qcwee8hqrrIJojiAg40VGebajHX3rZmmVyrZomxMwE02L7FGZf4aelbPyIax1GUUhTzm6LbLfFaqT+2v55mxXp6tD3djkmLfa0LquFdsrK/GdLe6bPV9zETlPy//V51LAFFW0Uteb9kEkVheHxlM88En+ZfiKBs0Rbe6AkW+hvHxXQD/KbZn6sr59KqVNSP/4LNtqdLjOrEJtqvG0EtOmHeq+GNCKqlNQ+0ZrdWSvQFVGX3Lg90tsncLVa6AGOvLvh4tmWUfQEhEAUqVLU5B+SqYWdxjX9u0V2rzBzLZ0woZBVFiDDHhXtc5ZnGJB14BRBZTRKN2HeoZd6WzfqVMfWSbpokjX2C5eQtWXoVpMHgOE1tVSXVjdqyfFSsWH8Xlc2xCtIKCJZWoo9+GYeO7opJNm4tzBcTs6Yv/17nKMIj/17p9b7wAYv7oBwKIMq6jAKKMC5hYfQFEGddRAFHGBRRAzB8CCiDmDx0FjyjjOgogyriAueoRxaF4PAxEsVGtxC+6M2dMceQrbt2OpmE7bX4Ry/jXmccG4eX8ECeX5/gXbMDgEa2o+pulP3GkH462t3B6FUYJlYa0bm9ItSQbU2P87vJEriGNvn0CkrnmpSuVAGK6zJTnb8pxjygKfsiOWVsINF3Pss7SDdEZvqJec23nUhauPIxTje28fjye7x/Cpzez2A/cP7Sc+SssCW81lVkj+9LRQCn1bWjf8xQR5LCKgf2XcT2oCHL/RfBV8lv1Phy2P8wgZekmSXHIfdaOWUfooB3801EaKiO7LgHE7LJszuaboyCKQ+6ytMccIuacY23rNBbEf9P+2Ld2WJxyxO/5MVYc9kCkl3EQ4wJtmN+5G2tfGTD/2BEWdqgmDXPxmyvO7ygD+1+n6boNjDasiFyEJ8fGt2XQkbcU73AK30u9SIjEIIEx/AmbB88kYNRx1rTLXFt/Vx/J7wKI6bFS3r8n50CM88eipyHLa5zi0aamyT8dyoSdot0Wo6O7DO8Mgij6cJmxTTpj7m/Aige2zKuf3mgEUTzdtBCXjisZliT0l/jDSdoo9cWu2jxcnq9AL8kQNe7NPjq2uUwfm9MMTfSWmWjqL5MIIGa1RXMnvxwCUcS7492pMy6OXS8u0bvynweUjHm2BB2dpbzMCIiiAM7006HX6WD0VrrxYK52ujxhoo8jJuIrhUqmiL8ZZkPfGu2wbmHJq3NmVEzWtFDshmrS3X8ZT21Gkh3bTgUQcwecrC41Z0CMfspCXT3W1ziFn00vEgKuSa7Yt1zZvIKjjz7zlQIUrWpAvxmT6KBUGHHII/at3I7t62hK6w1n+ey2JD3TJjMghjuMoVaLPQSU6MRpnwt0L/mZf0MLUUWxXCa3xIkItBpM8+VlWXthI11//pCOMJv+KLe7TZ/b7uxsnvX7TgUQsxqJ3MkvR0CMTIzNUmqVJ0/m1Ere6cPvMEm7Odv85Why+F8cBv0Ibxf5YBJ1egaxzfUoHVPGmsmwRwzFpr8K7Y6HQPUeDK/ri81tN/4NjYOi1WkzYwf7FnT8Huvm93LEEXBtCX2GJ0tWCAAAIABJREFUnEFj+1W29FBJjDqWPKUkclmzasPw6HGF16fak9XnWwkg/l4pWbgjB0CMxWt9fWrNfEmbs++x+emAmjj8D7ZDY5gdBTudwufCtwmPWDzXGDMi3pybc2r/NITMsEeMfsI8rXqs8oW/uu3i+v6R6JWDCK+zzDLrxy53EYojruG6py0pmE+ho5jwp3uYNmkFB++8Q5TwayH0Zl7jxuqWP6cNv8VwVWMOFJrAPa9tNM6aD0K+10kAURYw+30dcwDEcOyHqtDykJgBtm842ipJUKBv9Qu/wzjN5uz60ITd3rcYXUM+IWDQwhZzqH76CiOq//zleoZBDL1KzxodsAyrwczH7qxNCMudOEL2XItB7dk8LWjIrlcOjJGU/8tLTHTwO/x8n3N99zxm7n9KDNWYeM+TrSlJi3ZlkU5dlr825lTgTXop/F6UjNwhgJgRa+Xde3MAxBAudFKkq3UZRtz2xrx5qpFoeb68HnUWeaC9wh2nebX5em8KrbY049LJlBMgUmNmGMSwa/Sq3p4zYbpsfuXE5JpJYIv1Yl39Wsx6Xopul/0zdkCqOIhrY3Rpb/4O1QVPeLa8bvKgU7GerNarzVyPemx//ShJ5O+s6RQCiFljx9zO5TuIkgDDvXr1wt7ePuMBhn/ZijBs+yvT+nhBBtv5cqhlKh5REqLGz5yWaqNwqDKNhx4L+TK5HWf62rC3VeoTHBkGMcqJWVoNWfdGg2XPXVmYLCJuCBc6VqXrlTiMz3zgZo+MHSv3rS7ho+/wcneKaOIx7izX1WaRVyMOvb/H4CyYMU5qbkmAYUlg2lq1auV2XxLK/wMLPH78mOrVq/9hgOFfViCaJ/O1qbcygI4X3nG5SxpfcIs/caGXOl3PyjPw5AZit3swzWZ14ilRPxeQYRAJ4XL36nS2kqPnlTecbp902iSYs22q0ONGWYbf8mGfNLZj+q8PFjSpMpDoza9wTBqsSpJD1CNm1DZgQ4gZ1n6WdMji2RqJR+zXrx8zZsxIf32FO/OcBdavX0+HDh2yE0QIsx2ISmsLlLb48HiSSppbviLuTaRW0+28K1sVw7k3sJ/18yTNNwv+HkQxMWFfoFTZ7+fghVwdgGqHYxQd44DXrmY/zsGI9WJtvVrMfteLSz6nEgMG/5w+LfXCHcZSu5M7c5/cZFzSIa8kQchluip15qLWHt7cG/UjNH8WdQVhaJpFhszlbHLgHVHSGa8yQK0Dl42seW3ZIe3zJ2LcWdFAmwVeTdnjfYtRqUzSfLNXxJ0xqDffw/s6G/B2SRnOT8T7M33Q62WJqKsFLpb9SQiFGevDno66jLmjy+qH15ldVzqFGeW6lAZ1V6OwwRnbaRL4U0sfieuuOWx7U5veowbSqmbJhIBV4tCHLO8wEKcBFzkzTvOnoMSS0Is6uv9QZrMXdyerZnK9Mu1ekldAjAt6hp3NHTxCylBLvzGGesqUjfHk8v1itG5dgyLEEuTjTUCUOB1dvgDyZWugUa0wIRlOU4zwN174h0vns39cBZAvXgaFihVRKFUk9XhD6ahZdt2SMyASg/sqA/S2NeC61z6MUn9NTIjK7bevNcZXJ/DwTPcUu1SkJhAFOWKx6wQXT+zknIdky7Ui7cYMwcS4NyN61En8miOON3tN0Bh9m/jG2/Cwn4BqYtBacYQHR6f0ZfKFYnQe2RP90n5cOXqPipP3s3VE3V+kD8F2ZF1a7/MHylLX1IwmVeX4Kl+FJoMm0b+BQirixuK1wQDtf2py2us03ZJvu8kSTXMfxFj8z06l65A9BNTpiZnhX4R73sPmth9FFb4SqrEf3xs9URBH8ML6CBaHNrLynE9CTB+q6NFCszzyBYB4MV//+0KQ/3Pc38VQostF3loZ8yGjaS60JcLOAosz+1m15z7hknIKK1FPvxpyIe959+5fAqMV0GrUjHZ9xjFpcItkX85kiSiZyCSHQEyItc4Coz68XPSYk6YV0j6TLuo9vpEKqFRI47igdDcyhg9ebyigrEHC8YcprriwN7g6uRNcqhb169ak/E/3pJZeRPhbd1zc/BFVqoW2tgoVpXH9U73EITcZX683fgsfc3FYyvMD092QX96Y2yDGvtpJO53xPDY+gseFgYnnX4gIdtzG0M5TuVh5PV4u305qkhyRdo4Of5txNboQJpaB3DBLOTEWwZMVreh0fw7PrLtJz7PMTJrIxPMz34LWGk9cZn3bSBJL4MOTbFu7grVWL4mr2ok1Zw4xvXFqD9Ks0Sg9ueQciJLA957b6TPyFeMvbKT1r1fN01P3PH5POA/nGzPqw3yu7e72228cM9uY3AXxx3khdTZ44zJNcmLvt0tM6O0pGIwQc/Dp9h8bGcLtGKRswtGgtA8sEgeeYsjc4mw5mHiMXmbSxDxjqY4OS16CzsZXOE9NEvFdUkVxKI/WdafVHHsiCuoy3+E2yxr/r73zjut5++P4E9e4VjYVUUqiQkayKuu69orsEdmjbK4RysxIXGTLygjZM1to0qKdUlaldCt9v36Pb99Kpag0/b6fP+uc8znn/T7P7zmfM15vqUILWlqgICaFaH60hjEro5myfzU9vgWyyG0/LJr5hFE83WLIUt+B7Nw8NClOY349hQuiKMKVOs1XvaJ0u8243ZpN47T3yRK82dx3OQpHj38LTJrdEH5pDZabPKIgqepqWYMoKj8xmCOD1Rh5LgoaLeKps5k4/HohPAUMoriFcb5n2HK+JoazOlLt1y9iFILZfvzK2Bf7+ddTi8l6jfM9uEnhggiR10ej1P0w70Vf673NsN4zD53aKeOi6ATSewRStaiQcjjqJ1DFuWzA2HEgFgZpRrDc5MkOiEm7S3NQ0dxEENUYcc0P68wDN+Z7HysUEPO9Vf9HLyhsEEnw58DQ1ow7+0Fs9Sodmb/vACYDFDIPa/cjqOKDsJ3eHTOlczxIGzo9N3myCSIxd5igqMPecGgw7wnu61tneng/v7uUBMT8tnA+l1/oIIraF+udtBI92cqZ2KT2lqThgNXstJxDV5kM8/JUqETh76pRo7x4SvRVEMenCLH0SNN1XjhlCmIO8mQXxJQ9ZHeoPPAigad75vkNmex0AQmI2bFSEU5TJEBMsk8i4fe3Y2w4j6OeSUo+ULsfltesmaIu3nNNetKMbl1tgrjYL/mklTCeyJBnHJwygqNdb+OQxYiY7TzZBTHxJRtbKDPvBVQbcR0/666/rB6Rm+4iATE3VitCeYoOiMlGiQ/iyhoDRpjcQBTzFbmp3Hbdhk6VZBR/8r0Xc38uYx0ncnSW8rfDD7nJk10QPz9kunJ7toeAiqk7Loub5Pmhi+x0FwmI2bFSEU5TmCCKZCXd31anqXyaES/JVrG4b9ejw/RLRPIHHfcHYD9WVjwq/mwFVBBHzJfSVCyX5upbbvJkE8T4FytpprYcbxRY8MydtS0zD9ie311AAmJ+Wzifyy9UEMOs6a3nz7rrS1HL2H8TPFnTvAmLPUFpmStuJurixZufQZVsL+GHO2w5XAaD2VpI5SZPdkAUfuT6ZHW6W4VQrrMVnlcn8NOrqPnkTwmI+WTYgiq2MEEk5h6TVAbw2uQptuPl00/pBP5YtlZghnN5ep70x25wLfGIGHWTUQpdsf6Y9YY+RPFgbkdmVDzCoxVqlM1NnvjnrFBXxySrDX0+47lvLLoGpwiv1pc9DjYYKGZHVDN/PCsBMX/sWmClFiqIggC2t5ZnumtTZtleZF3f+smSJkIi7s6nrbY5/ppreHZrIerJG+XCsCN0lRvJ7S+l6HgoGPtR3zSKRAc+4kKfcdp8FpM2BTPmvjfb21cgN3mIvsMEJfG2RKMVbrgtVxPXTRCNz+3j7Nu1lU2n3CmlMZld1hsZrlKh0E7ViKolAbHAkMmfFxUqiERxZZgqhgGNkP30mi8yaqg3qkPJN8+wO+uE1AATdljOo6tIfk8YgcPuNVjst+Lok8hvxigtRR2Z6vwp/I/oTx95HxUv/l+VIVzy3Uk1mxzm8T9IAzszNlkfZu+1APHhckpRRaYOZeM+898XIWVqKKHRTofewycytody7sM15KFLJSDmoTELo6jCBVFAhJcLn+RaUr88COPf4ePshHe0FErq6jSqXb5QR5nC8Edu3ykBMbeWKyL5ChfEImKE36AaEhCLuRMlIBZzByZXXwJiMfejBMRi7kAJiL+HAyUg/h5+lIyIxdyPEhCLuQMlI+Lv4UAJiL+HH9MJDPfq1YsnT57kscDw72GootqK69evM3bsWGRkZIpqFSX1yoYFvL29qV27dv7qmmajHpIkubSAaEQcOXIka9euzWUJkmxFwQKLFi1CpLRfwtfX92vDhg359OkTlSplqXdYFOosqUMaC0impr9Hd5As1hRzPxYKiIkfeH7zKvc8IpBq3IZ2Wi2QrxKP54WH/NmtGw1+5ey0MApX600cfa/FzOk9kE3Ro40N5snFM9yK6cLscaqFImeRn11FAmJ+WrcAyi5oEBOCTmPUfyy7QtXQG6RFjWhPHly9Q2C56nyJVGav33X0fiX03Edb/pYZyJV4JZa5iiQRSxBgu5LpRmZcDPxKxQEXCD7Tq1DkLPLTnRIQ89O6BVB2gYKY4MOOHupMe6rLIY9zjKonVmsTfHRg27g+GJ2vw0ZvJ+Y0ShtfMo4wn2iqKdbM3s13YSTOhzZx7H1bps/siVzyiBh1YyQK3Y6QIAGxAHqV5BU5tkBBgpjou4VWika4ZhJvRBh5h9maExDud8EyNVirkIg78+m7rQPnTvUXq3bn8om5Z4hSJytiJCDm0oKSbPlqgYIEMc51GerNV/GqdDs2u91idno1Ybw392W5wlGO9xMjlxBwhBGtR2KncYbQq8ny+bm0hgTEXBpOkq1gLFCQIBJ5ndFK3TksVhPGzHoP83Rqp8rsC+M+8l4gRa0KpYjz2s1w3UnYhgFV29K3sywVGo5ig2k/arx7wrlD+zjxsj0b1yphO9uI/a/qMtJyDwuax+FoZ81BGxcUl1kxs6lYg+MbiOdxX/4Ry5VWXPH4TA11XYbNW4pBq6rpr1zFvsR2swXnvT8S8fo1sdWb0EnfCKMBylTIIGodF3ABc7PjvHj/lrCYyii10aGrTmtUZCtTpoIMinJS+R49SvKNWDC85NtbChREEvA/MJTW484ilhOuQsf5+zhgMgCFDJo1wrgPBN5aRIdeVrzT3ofr0b+oUro8ghf7WLFwFXtFl4MbTWOFThhOLx5x/mEojeftZEzUMbbsvkM4chg7eGLeRny1PwXED03/RkP4kVot5PnieYsrzm+hpArTLtiz9e9aScDE+1kzubcxbj0PcWFtD6T5wKONenRfdAfpkfu4tGcMKaoY8d6W/N12FdV3PuPYUBne202hbV8rAilLw5bNkWuzjBOWPamZz4r0EhDzDZGCKbhgQRS1KRbvw7MZNtkKZ7GaMCUbDmD1TkvmdJVJtyDz2cEIlbZbCO9+hjdppqaJPpvQUJrD89LtMHe5iXGTEoS9eIlQUQ2ZcuFYd5Bm1IN6mYIYVncKN1wt6SKK1SB4y1XjjvSweAlys3josQWt0j5YdmnCjIDJPPC0oF1K8GfhO86PaEy/45/Q3PSCu0bKlBGGc6K3Avq3O2Ebcpn+ohm1IIi9nRWZcLcWU5OlOgrCkxIQC8LK+fiOggdR3JjE8PtsNzZk3lHPJHVuqE0/y2tYT1GnYvLokRWIguDdaMpNwlHFFHeXxTRJJwb+kTPd6jDohnSmIMb0tyPYtnfq9oUoclQfRX0ufa7HrEeerCu/HvVmKwnXu0yATY902xwxdw1R0rYirOFinF6Y0kKQHLotVJtjofbo10r6ssV7Q0saz/dC1yaMW7+0F5N9x0tAzL6timTKwgJRbIx4gq6swWCECTfEasJMve3KNp0qSd9rPwWx6Tq8nOajnBMQM66aCsM4rF2X0fdL0uVUGMcEg5AZak+VMTfxO9CZdGfE3h5DV3Y49l91OP7mNkOr+rC5jRLGzrJMuefFjg7i4TPcuj3So/yYcPcVuzumDKn5634JiPlr33wvvcBAFH4m0P0t1ZvKp454KY2Ldd+OXofpXIqEPzruJ8B+LLIlCwhEoriq34AeJ77Qzy6YnRG9kB79iNJdbAi5oUfNtB6Iuop+gx6ciE4GsaaA8AtT0OpjRZj2Rh5fnIN62WCODtbAqIQ5DidG52tIvbRVk4CY76jk7wsKDsQwrHvr4b/uOku/VxPGc01zmojVhHF1M0G9XEGBGIFdv3r0Pa+IufczDN9MpqHOXt7WnclDr61oVUhj/wg7+tXry/mac3nivoHWSetAAsIvTqXThLtUa96MpnUrUK6xPgumd6PerxzVy6HbJSDm0GBFLXmBgUgM9yapMOC1CU9txyOfbjopwN+yNQoznCnf8yT+doOpVRJin86jSZuNvNY+zhv7oamjU+o3YhZT09Pd6jD4hjRGjz3ZpJl+1fS7Df3Yp8xv2oZtCnvwumpA/c/2GDbWxSqsPsaP3THX/EZinMs/qLYwpdQSJ1xXt0hSHk8MOonRfE/0ti+hU/U0Mv8F7GgJiAVs8Lx+XcGBKCBge2vkp7vSdJYtF9f1pX7yiCGMuMv8ttqY+2uy5tktFiarCQv8t6OpMB1HmYlcf76Npu5n8VAYhHacpfiEjsIinNzNaJF260P4hv3tZBjvUAsDe1/2aIu/0WLuT6ZRx12817Um8MYIpJMWhOJ5aTWIjstLsvruSSYm7UkkEnJqLJp6R/jYaQOPL81FXcSi4A22YzUY5jyCq/fWo121JAjDON6zIcOcNJlo2B3VerWoUrkSlSpWoY6iOi2Ua1Mun7ctUvqDBMS8JqOAyys4ECHqyjBUDQNoJPuJ119kUFNvRJ2Sb3hmdxYnqQGY7LBkXlfp1A1+EgM5NFiDMec+Qum6dP7nCBYtH7LBdAMHH4lWd8rTfJAhYybNZXo3WQQBF7DatZeNa88SCFTUmswy4+lMHtiUSnGe7DcyxMTGDaFiBzq1rMcfb33xL6nDcssFdE4XBj6R8NvrMZy4nkdVOjOkuyIJXo/wqjIKi80TaC6VQlcMzubD6TPXjpBM/Fa57ULOXTBFp3r+0ygBsYDByevXFSSIgggvXD7J0VKsJsw7H2ecvKORUlJHvVFtkmOOpm9iYiR+7oGUbKBKA6m8mPoJ+PzmJZ6hpaivqkjNsj+CREhc+EtehJahoZoCVdOeRU+qZRy+J5Zg6tubxfq1iQ5/y9t373gbFkJQUACeN8/gO+w292amCSOe1w5MLk8CYj4ZtqCKLUgQC6pNBfOeRIKO6tNuaW2Ou24neeci3avjHFcy3n4Q++c0TY7pkX81k4CYf7YtkJIlIObSzMJQ9reTZbxrRzY8vIhxi0rpzqrGh95iy4qLKCxZh17974bSXL4062wSEPPcpAVboATE3No7Af9DY+g05jivKY+8Zgea1a9O2S9RvA0J5T/ZvzEyW8KQxmn3P3L7rp/nk4D4cxsV6RQSEH/FPUKiva9xxNqOR96hfP5TFuUmamjo9qdPm9rZu8j8K69Pk1cCYh4ZsrCKkYBYWJbP2/dKQMxbexZ4aRIQC9zk+fLCdALDHTp0QCR0WrFiwRx0zZcW/Z8Veu3aNYYNGybxWTH3e1hYGJUrV5bomhZXP4pGxFGjRrFv377i2gRJvYGJEydiYGAgAbG49gbJ1LS4ei59vSXfiMXcj0UHRCGxb17h9z4hOW79zwxbgjI1FFCq/YXnmQgK/yz37/Z/CYjF3KNFB8QY7kxQRGdvOFAJ6QbSVKtchlifF/iLJDX+bICqUkW+xEQQ7h9C5FeoIbq8uymKIekEhQvw7lER8r0ExCLkjNxUpeiAGMX1YYoMfD2Ha+fmoVVNdK405dJuJJUGXCToTM8k6QphlCs7huqwvOJRfG208M9EUDg3tijOeSQgFmfvAUUHxAjshvTA3vgW5m1TTqNkDqLI5HGuy+m6sgV2p/tTtZj7IC+qLwExL6xYiGUUHRBj8bC5SIneeqiI7/JmOSIm/SvuJbZ2X/hLr+lvF1AmN91BAmJurFaE8hQdEDMzStYjYmrqhPBMBYXF/48j4II5Zsdf8P5tGDGVlWij0xWd1irIVi5DBRlF5JKvViW+fcieNRace+LBa4EsLbqNY8nCISgnD87xb34gatxGqtA9KgGx0F3waxUoziAmBF/GYvU6NmYiKCy6fe9t+TdtV1Vn57NjDJV5j92UtvS1CoSyDWnZXI42y05g2bMmsY7rGGzoTJ9/tzGxZTl8rA3pPPY4UW1X8+jmAuo4WPBPFqLGKqbuuCxuUqDnSjPzuATEX+Og0HMXZxDFxstcUFgYfoLeCvrc7mRLyGVxABtB0F46K07gbq2p3PfeTnvRaBfnwvKWutwydsXeQE4sjZ/4EnMNZeY+L09PG3/s9Goh/KGocaG7EQmIhe+DX6pB8Qcxc0Hhz49no6K1lVDtY4Ta6yPW/vVmQ8vGzPfSxSbsVlIcxs8Pp6Pcfhflu/VHI2mlVvR8Ifz+GexDoLaBPT57tPnzh6LGv+SCPMksATFPzFh4hfyuICb6bKaNkjHOslO457Uj+QZ9ONbtpRnlN4G7r3bTsWKKoNUn5tvfYJZSOmm5JKeULFeNWtXK8TUFxEyV4wrPfylvloBY+D74pRr8riAiCOfCFC36WIWhvfExF+eoUzb4KIM1jChh7sCJ0Q0oQzzPV6ijbvKBUTd8OdQl60WXH0s4/pIL8iSzBMQ8MWPhFfLbgigyqSCci1M7MeFuNZo3a0rdCuVorL+A6d3qJWvICAj8V5MGUx2RnXofr+3tSX9vKJGwx3eIUe+C/IfkeBuSEbHwOuvv/OaiDWIklwfXp+fpT1TMMtLvRzITFBbpkwadNGK+px7bl3QiK+3fWMeFqLZah3+Zdmx0vM4c1ZRNTCHRzhZM29OA9Rb9qRkqAfF35qDQ21akQRSGsK+jHAYPhZRou4fgBwZJMTHSPVkICgvDjtOz4TCcNCdi2F2VerWqULlSJSpWqYOieguUa5cTiz0l+LGrpxqTb8ZCxZaMnmtAV6VyfHCx4+DFshhdOMho+TKkhh3PTNS40L2IZNW0CPjgl6pQNEFMwP/sZiyOn2T/CUeiklpYiZZDxtK3z1Tmj2ycJHcf/yNB4VhnzIf3Ya5dptK/tF14jgumOoi0f4WRz9hhqI/xSd/kEHFQW3sWm3aZMVy5DCGXN7JkVeaixvmvz5Y990q+EbNnpyKbqmiCmAfmivPlxBJTfHsvRr92NOFv3/Lu3VvCQoIICvDk5hlfht2+x8yG31ASxATj4fGWsvVVaFi7fL6H286DVqYWIQExL61ZCGX9liAmBnFUvx1Lax/HdXuHDAswIiPH4bhyPPaD9jOn6e9xbUoCYiHAk5ev/B1BFIbup53seFw7buDhRWNaVEr7YRlP6K0trLiowJJ1ehSA9m9euivLsiQgFoiZ8+8lvyOIJPhzaEwnxhx/DeXl0ezQjPrVy/Il6i0hof8h+7cRZkuGUEDav/nnvDQlS0AsEDPn30t+SxBF5hJG433tCNZ2j/AO/cyfsso0UdNAt38f2tT+/gRN/lm4YEqWgFgwds63t/y2IOabxYpmwRIQi6Zfsl0rCYjZNlWRTphOYFhFRYX3799LxGqLtMvSV+7KlSsMGjQIoVBYjGotqWpGC8THx1OqVCmJrmlx7RqiEXHMmDGcP3++uDZBUm9gwIABzJ49WwJice0NuZqaCj8T8tKfj1++pml2SSrWa4xcqWC8A6IRpDNISSrIKqFQTbxIIojyxysohpQxuETpasg3kqX0ezeunbbDX2M6MzR/JD8hJMrVmk1H36M1czo9ZLO5+JLwjhd3LnLpaWn6GY9AWXQ8pwg8Ce9ecOfiJZ6W7ofxCOWkU0M5fSTfiDm1WBFLnysQE8O5v8+UhXO38SBa1KDa9FtiwqQJY+lS+jEn9u9g+VIb/EX/KquBwdLJDBw6gp6K4gPVCYEX2bF5K2Zbr/OuSjsMFs+hb8nTLFlylBfx0GZfKI/GSacL/JnebB+x/VuGgVfiUVrmynMT9Z9E5E0g0M6cFavWc+BpJFQfzU3/g3SuVMjOSAjEznwFq9YfQFytm/gf7ExuqiUBsZB9+auvzxWI4nGNsNNDURl8mkhUWe/lyDzllJHpMw7z1Gm70Q9qjeOWzz50M/auqOsMbzSSr/s8ONKrOiWJw3mJKhpmvtkAUUik8yE2HXtP2+kz6SmXzRHxgy096w3kcvkiAmKy8z7Y9qTewMuUl4D4q925+ObPPYhA7BPmNdVkYwC0MPfisbFyqohSov+/dGo0lUeJtRh38yX7Oqefasa7r6JN39dsc9lFpyRI4/EwbU7Tf7yyAWIu7R11nWENunO8VNECMer6MBp0P04pCYi5dOxvkO2XQCSeFyubo7bcCxotw9XVBPWUDxxhGCf6KKJ/6TNSA87y6lQ/aqaeNBPdjNdEL2onjpvbIlYslIAoAfE3ACq3Tfg1ECHBaz2tVRbgRj1mPfJkS4pKtyCYA90UGXc7Acp24aDvVUbLJoszxT5jfquxlD7yDNMWKeSmBTGI80oX2LjTltvO76jYbDD/mC+gq3TKTYkEwh3tsD5og4viMqxmNhUvcMS/4cm5Q+w78ZL2G9eiZDsbo/2vqDvSkj0L2iCVyYgo/OzP/VOHOGgbTI9ta5C7vAGLk7dwi6qORs8prFjUH/l058JjeWm7GYvz3nyMeM3r2Oo06aSPkdEAlCtkuCwZ+xLbzRac9/5IxOvXxFZvQid9I4wGKJM2qWREzG3v/Y3y/SqIJPpi0VaJWY5fqTn2Bq/2d0E0CU30s0S7vSXR/3nzPKokrS1e8nBGQ0QoxdyfisYMac48Xopqaif/BmLDYUOQfvMHbbs3p4zzHtaefElp3T14XzOgvjCYyxarWbdxN3fCQc7YAU/zNpQJu43FPwtZtfcJkTR3MDZqAAAgAElEQVRi2godwpxe8Oj8Q0JVTHF3WUyT/9JPTbX/u8MmY2NMjzgRRV36D1UkOLwmLRQScDpzDqdIqNJjO4/PTkVZVM94P6wn98bYrSeHLqylhzR8eLQRve6LuCM9kn2X9jBGUdygeD9rJvc2xq3nIS6s7YE0H3i0UY/ui+4gPXIfl/aMITkpEhB/I6By25RfBhEBAbs6oTj5IYLKA7D1OUX/mol4rNGil5cJ+2vPRHeDPzRZyXMnEXhR3BirwSLVSzyY++2bMu3UtObQQzw6MIqGomHu80NmKLfHMlSTPcEPMUi+oh9u3QHpUQ+olwxi0npsog+bNJSY87w07cxduGnchBJhL3gpVERNphxk9o2Y4Mma5k1Y7FmdITZuHNGTSfqxiPfdh14rA+wipRh49hUn+0nhZ9mFJjMCmPzAE4t2Keo2Qt6dH0Hjfsf5pLmJF3eNUMYHyy5NmBEwmQeeFnxL+o7zIxrT7/gnNDe94K6RuP0SEHPbe3+jfL8OIghCDtBVfhz2X8rR9bAvVwaHs1RjMB92umBRfSsaqkvxoD5zHDzYqHiTIS3XoXPLnqnyae+3Z/GNKHzDgXYyjHNoxAo3N5ariUecj2e6UWfQDaTTgigIZremHJMcVTB1d2FxkwyrqZmBmOjL5paKGLu1wNL/KdMapGibxvJsgSqt1/tTbcR1/PbWYpN6M1aG63E5wIYeorBUKU/MXQyVtLEKa8hipxcsK7UG9WYrCde7TIBNj6QIVt+SGqKkbUVYw8U4vTBFNDOXgPgbAZXbpuQFiAjDONZTgeFX/6NU2x24rvOg34Q/sHbeTNuyPmxt24jZjl+pNf4GD3tsRWd7Xx7cnIBcSp//4WLNO462r8WIh0osc3XDJHk16McgNmWdlxPzU7dTkq2TIxAh+vY4FDof4L3WYcLOlUFfZij2VcZw0+9Ahj3ItxzTlWW4/Vd0jr/BpsQQZIbaU0UUv/FAhn3Bt8fQlR2O/Vcdjr+5zdCaEhBz23d/q3x5AiJC3p0ZgMKg88SgQL9O/+HV/iIuZi0oh4DgfV1oaHCHL5U6MbKRN4GTn3B7QrK8fao1s1o1LTwQUxTeXnc9RdjhWHpLj+ZR6S7YhNxAr2babpASLCc6CcRjCf2QHv2I0l1sCLmhR/qkV9Fv0IMT0RIQfyuQfrUxeQOiaK54Ab2GfTgVKapRY1Y+d2Fp8kqMMNyGPgpDuSSK/PtHe6x87zAh/XD4g+2LwgMx5s4EFHX2IrXCDbc5H5nWUIe9b+sy86EXW7VSYjiK2huBXb969D1fk7lP3FkeO5OGOnt5W3cmD722kj6pHf3q9eV8zbk8cd9A6/KSEfFX+/BvkT/PQCSS66MV6X74AzRbj+eTeTRO/UT7yMWhDeltE8kf7a3wvZNxWpq0zoj76uaoLhVt6IfwaJxM8hG3txxtXztparrUxY2VzcTbHR9Pd6PO4BtIGz3Gc5OmOEZi6jdiXkxN43Bd1ozmq8ph9uIJi5rGYW/YGF2rMOobP8bdXDN5/1McyOYf1RaYllqCk+tqWsTbY9hYF6uw+hg/dsdc8xu0cS7/oNrClFJLnHBdLZoxSED8LUD61UbkHYgQfWcijXT2Um+bDw+nKyStPqY80fYTUNI9QMPdvtydWD8ThbRviyNq5q9wMlYU5xf4s62VAjNd6jH7sRebNUXICXmzvx0y4x2oZWCP7x5tsUBUoi9bWili5KrAIid3zFL3KJNr8fEcfer150LpwVwKOMnfolWU1MWa6gw54cqRIbJJ703wP4R+m0n4Gtzgrll7pEpCYsgpxmrqceRjJzY8vsRcdRFgAt7YjkVjmDMjrt5jvXZVSpJIyKmxaOod4WOnDTy+NBdx0jfYjtVgmPMIrt5bj3ZV8b7jx3N9qNf/AqUHXyLg5N/pFney61/JWdPsWqqIpstLEEVbDbPaLUPN7ur3U8/PDsztsBjls9eYWD/dKg0IPuBwwIzF8zdx6yMg3ZOFZssx6lWSy5uXs3jNJUKBKrpz2LphLFUeHWH/xrWcDQQqajF5mTGT+/7J5TWmbDj4CFER5ZsPwnDMJOZO74bsH4mE3tiG2SZL/r3sh5CyqOvNYtrsuRi0+YRF0qppDbS7yxMRW49WSl/xeuRDHcM97JnVhmRekjyYGH6b9YYTWf+oCp2HdEcxwYtHXlUYZbGZCc2l0hxUTyT89noMJ67nUZXODOmuSILXI7yqjMJi8wSaJ5Edyo1tZmyy/JfLfkIoq47erGnMnmtAu5oZbPST/iMBsYgClt1q5SmIJPLR7w1lGtSjYkZFbgRE+IdQur5cJv/Lbm3zIV3a7Qu/hwwv8RKfmBo0aSKT7vRLxjcL48J5+SKUMg3VUKj6I5lhIXHhL3kRWoaGagr8MOkvNE8C4i8YryhkzVsQi0KLcliHLPcRc1hOISeXgFjIDvjV10tA9GFTSyXmuDXHwu8pM9IdMvhV6xZcfgmIBWfrfHnT/z2IkbeZ1LQzu0NlmGTvwU7tHykD5IsL8qRQCYh5YsbCK+T/GcSEQFtMlx/G6X0CItGPUhXlUGvTnfHT+qNQzJT4JSAWHkN58ub/ZxDzxIBFpBAJiEXEEbmthgTE3FquaOVLBdHf3/+rqqoqr169kuiaFi0f/bA2t27dYs6cOTg7OxejWkuqmtECmpqamJiYUOLr169f58+fz4YNGyRWklhAYoFCskCJoKCgrx06dODixYuUL58Sh7yQaiN5bbYt4ODgwPr16zl9+nS280gSFj0L6OvrM336dInAcNFzTfZqJPlGzJ6dinoqyWJNUffQT+onAbGYOzC5+vkDojCW4Gc3sXfyITTyK5Wl5VHv1JW28pWKbFzzxA/PuXn1Hh4RUjRu0w6tFvJUiffkwsM/6datQQYl6kQ+PL/J1XseREg1pk07LVrIVyHe8wIP/+xGtwZlIeEDvq9Cic0QG6bEH1LUV5YjXRDcX+hLhQaiIJpgd0eeObry8j1UkW5I8/YdaSUvhSDwBpciW9O3WdpD1Okb+dn7Kk/+1EU3m+LCP/WPMJY3r/x4n5A2jMAPDFuiDDUUlJAun3KoVkBUgDdB0WmCDXz9j2AnP+oP0adpPn+t5S2Iwhg8Tqxg1vyt2H/VYlB/XVoqlCbc7TanjtwmVnMya7aYMrZV1SIEZAJBp43oP3YXoWp6DNKqQbTnA67eCaRc9S9EKu/F77oe1VN8mhDEaaP+jN0VipreILRqROP54Cp3AstR/Uskynv9uK5XHWGMFxcPWXNgkxlnfMWdo85fRswb2Z9h+p1IVRb8BQhFWQscxFgfzpjNYZH5eV7+2Qit9m1ppVKVGB9nHly7i/+f9akTF0qVZc95Ni+tuFSahgrfcKx3E+bUOYXHvi4/uTaUTf/E3GGCog57w4FK0jSQrkblMrH4vPBHdJ/5zwaqKFX8QkxEOP4hkXylBmNu+nEgWbdf+PESoxr14uiH9A6ppn+BV8d6Ue0X/fSz7HkHouAdt5b8Tc91jtTQ28EFq0niqyLJT5zfSWb3GMIu38ZMOnkNy4H10t13+1lF8+v/CT476KE+jae6h/A4N4p64kt0fHTYxrg+RpyvsxFvpzk0Svp7Aj47eqA+7Sm6hzw4Nyq5DYKPOGwbRx+j89TZ6I3TnEapbftwpid1B10mjtZYvX7MhGQVs7xqT0GCKHh7nQV/98bcCVrOOclp077UT3OCJfHtPbZOHsZc2xCUlrrgtrJZpgFZEl5upl1jYxzLduWgz5VveqmZGCXb/vl8nWGKA3k95xrn5mlRTXQLKSpZ1iKyEgMuBnGmp+gCoygAzg6G6iyn4lFfTokvNeK7vSudD9eiq2plSqTUo4ws3YwXMzRFNzGvnJZJOXkEYiKBhwbRfMx5IhvM5r7bZtpnEokj7rkZbdWX4Fpai3VOt5ivmpu4OXlpjUR8t7RC0ciVdJdZk14hJPLObDQnCNnvYkk70cXQ1Iurapi/csJYMc31GWEkd2ZrMkG4HxfLdqm3v6Nvjka+62E+lOnG6TfXGJjHP60FBmK8J1v+aonRnf+oNfIcbgf6UjuzK3exrphqt8eq3Q3ct6aogKf1WSxP5jWjvbkPiV+h6arnOP6jmkUQmhz4J8GOIT3sMb5lTopGcuYgiuoSh+vyrqxsYcfp/lXh82PmtJ9P3RM3MMooWJWX3e0HZeUNiFH2TGqiy+5QaLn5FY9nJ9/OzvjiNDLulfqc4OXZIdT57t5bAbU86TUiOQV1mq96Rel2m3G7NZvGac8oJnizue9yFI4ep58IoDhXlqk3Z9Wr0rTb7Mat2Y3TdaAE7830Xa7A0eP9Uqcy0bfGIN/lEB/KdOfMm6sMKJYgCnhzYhCN9c/xqZQWO17dZcoPbjl8vDCS7ucncHu3zveRkT5eZqTmGprOk2bjJBs+1pnIba/d6GR6VjsH/inngc3FEvTWUxHLboieTEdE8b/iXtpi9+Uv9JqWI8xmAE0mfUBv3nj6/f0XOs1kSf10LKDumCcgRl4Zhvzfx5MUmk2eu7Hsm/xzhmYICLJqTwNDB76W1uFw4E1G1v4P//unOHTQluAe21gjd5kNFie55RZFdY2eTFmxiP7pNNMTeftwD2sszvHE4zUC2RZ0G7eEhUOUk0ehRD68uM6p48e5EKjN1p1/8XLbcrbZOhBaQYMRJhsx6lgz9Rs18vpolLof5j0g29sM6z3z0KmdMtIJifv4HoFULSok/fqLdF2U6H44KTW9zazZM0+Hb8nj+PhegFStCqnl/xYgCkM52LkBY+98oYTmbgIeTMwgpZjBzbE+3Hhahk7acqlBbcQpBAQf+Bud84Y8PCTHRjVRAJzy9LB+xYURMpmuG+TMPxnq8QMQU1PGe7BOsykLXdPkrdaKMcstMJ+mRfWcXbTPNbZ5AGIsjgtVabXOHyr2xy7Ilt5Vs65PzP0pKHfcSajoY/maA+NclmFsegSnKKjbfyiKweHUbKFAgtMZzok109n++CxTkzTTY3BcNxhD5z78u20iLcv5YG3YmbHHo2i7+hE3lzSnpI8N603MMLN2JV52IJPaJxBdVxO10k7sWW+Lb8W+nHh5hiF1ki2c4M+Boa0Zdzb5K71KR+bvO4DJAIXMv2/8DzC09Ti+JZ/PvgMmDFDIfJr9W4AYeZnB9Xty+hPUnfEQLwutb8JLOel68R6sad8f/42O7NYpi/emdqjMceRrs7W4OyygSWY3JnLon3TVyQ6Iwii8bl/iloMLLk73uWT7kJDklW7l6Ze5u6UHtQoAxjwAMUUTMhJkJnPP+186pKiZZ+Kk+OcrUFc34SV/oHsijFtDKuG5pjlNFntSfYgNbkf0kBFrprNPrxUGdpFIDTzLq5P9qOS2nJa6tzB2tccgWc4v8aU5GspzeV6+Jzb+dujVKgkfbNCtMxT7MrpsfnSemeoVKUk0tw0U6bwvgi42IdxIK2wZ683h2cOYbOWctMIGJWk4YDU7LefQVeb72H2x3oeZPWwyVs7i1JRsyIDVO7Gc05WMyX8HEIVv9qMlM54ngIqpOy6Lm2QY6bJHY8zDmbScUhUbBxNEYm7CN8fopTicK7GyTLnryY6OWYT4zKF/UmuTHRAzztkiXDm2dBwTtjsTT3WGn/fkcJ+aPwi6mr22/yxVnoB4Y4Q83Y5GgPQk7r7cSccfgBjnshS1FqvxoTS6Nm+4pSeF7+aWKBq70cLSn6fTGqROUWKfLUC19Xr8q43gut8uyi9Rpv2u8nTrryFeFRM9X8K5f8aeEGpjYO/DHu2K8NGWv6QHcq32bB57bkashpeIzyYNlOY8p8U2P55Ol88wFUok/P52jA3ncdTzi7js2v2wvGbNlCSQMzyiqLvbjTGcd5RvyS25Zj0F9TSCL78FiMFWaMoZ8gxQ/MeF56syXw39YWcTvuPs0DZs1r3JzakpCnGR3ByvTNf9b6nY+zivzg39wZpBDv0jqkwuQExqgzCax0s10TLz5M+/TxF4aVB6keGfUZWL/+cBiPG4LVen2cqXUL4P516fp+8Ppqapq4jUSgbnzyxBJPo24xQ6c+C9FodDjhLVW57pn+Zjf2MWSt8NVCUpV60W1cqVzBJEv62taDjbleYWfjydIZ/59kl8EFfWGDDC5EaSmhhyU7ntug2dKpmvKsUHXWGNwQhMbiSlRm7qbVy36ZCS/HcAkYhkUd3PuQ9PnRiwC13VpZQdMYoWlb/ZMiHQju0nvRGU0GCjxyPmfBNTzbw758Q/uQVRxOK7swxWGoCtjBkeLotQyWZQ41wwmJQlD0AU6WFOQElnL+GIg3h8i5mXsVoJeG9oReP5z+HPHtgEXEavVmLWIMY6slC1Feted+VU4Cae66hj8mEUN3wP0eVHighZjIgZQSz5ORD3t9VpKp9xxIvFfbseHaZfIpI/6Lg/APux0vwX6M7b6k2RzyhxFuvOdr0OTL8UCX90ZH+APWOT9wt/CxAFAfyrJc/Up4DySp67pg3Hlp2uF4fbijb0fPgXM/6qk/4H8Osnnmxdic1r0ffnAzwt2ok1TkUw5Mg/st/PWn4BxKStqpaKGLGJV45GpN2pyk6Lc5omT0Ak9ikL1Nqw3g+amr7AcXHTzPeFBEHs7iDPpMdCaoy6hPeBv6lW8gcgppyWkFqBm/NY7ndqwFRHWabe92J7+wzz38QwHt+JQb2LIuWzC2KYNb31/Fl3fSlqGddaUsN9gdIyV9xMVIm07o2e/zquL1X7biEnwXMNzZssxpP0wVayC2LUgw1YJhiwRDdn+xsFs48oIGh/dxqNv0U8DVnw1I21rXJw5ivyBuObTaPGKWfWizTq0z2JBFp1QcnwLl8q9+fUq9MMEn3ni0DMkX/Uv19c+xUQ491Z1UyVzS2v4X+kW1LMyPx88gZEBISfN0Cj30FCa4/lwvO99PoW5zm1/tGPF9JKax0vpXqz1/k04+VF433WIMa5LqNZ81WUM3vBk0XyvEhenS3TbiOO1+egmuJTYTTOFtPY02A9Fv3rUCoLEH23tkIx7dQ05h6TVAbw2uQptuPl0y9ACPyxbK3ADOfy9Dzpj93gWsTem4TKgNeYPLVNrvs31wj8LWmtMAPn8j056W/H4OTOFHVzFApdrfn4o33Ez86s7D6N0lb2LMoYiuwn3i8YEEVxDp+xooMmJi5CyrZfx5Or88Xq15k8cb42mFlXZcbSbtQsmUjg3u60tOzOPYeFmU7xhO/OoafUnzNRJWm1yZMHRo3Evsihf777eEhd7a3IgAvBnOmVNsDajw2b4GVOO41taF17zrYOWSwi5SGZeQSi+APXedtw/pp9gXjdldgeWUBn6ZSJtYB3D7ZgMHAudv91ZPkFW5Z2qp68WPINxOpDTuB6ZAiyYs10Dum3YZKvATfumtFeqiQJfrvoqTaZm7FQseVo5hp0RancB1zsDnKxrBEXDo4mie23R+koPYL70tN44J18Koa45G/ZVzRd54XTfGXKCALY3lqe6a5NmWV7kXV96yeP5EIi7s6nrbY5/ppreHZrIerlQRCwndby03FtOgvbi+vom3K+SxjB3flt0Tb3R3PNM24tVE/eVBYSdqQrciNv86WEJlaBD5hQ79tauDA+gkBHO7YvmoV54HgcPMxpk4OBRtQPCgxEkUsCTzGrpz47PQRIaU5m4zZTxrWu9m3RKz6Ue3uX88+B/xhjvYfxjcohjLjJFLVuXNV3wGNj62+b7ek68Qdse8sx8GIsVB3MKY/jDBJtL+XQPxm5EIbso6OcAQ+FJWi7J5gHBhmnr7G4bhjBhJMJaBkuZ8W4NkmLgMIYN7YP7c+R5oe4vKpDOqXwPGQvXVF5B2JSsYmEP7RixeK1HH5WkmZdOqEuW4Jwj8fcfvqJRoONWL1qJt3k0m4YfQOxhnZ35CNiqddKia9ej/CpY8iePbNok6qZLiTy2Q4M9Y056Zu8sklttGdtYpfZcJTLQ0LAGVbNnofZOZE0e1W0Jy1h4eJxyN5dj/GsdSStqUh3x3jtZlaNluXuMFUMAxoh++k1X2TUUG9Uh5JvnmF31gmpASbssJz3LfZ71BWGqRoS0EiWT6+/IKOmTqM6JXnzzI6zTlIMMNmB5byuSQe6hREO7F5jwX6rozxJirAkekpRoXotqpQriSD2PWER8anOqJFZLL5seL0gQUyaLsZ4c958KSu3n8L53VcqSDdCpVFdKsS9501EaRr3M8Z0qT6qlUry2W0XRhPnY/XkE9TWYfy02Sxb0I/6aRc+ol3Ys8YC6937uZO8lfun+hCWbf+X+R1KcS0n/kmxV4I/ZzdbcPzkfk44Ron/WqklQ8b2pc/U+YxsnPIdEo/H5r9pa3ybaKBys/4MblWRqPcJyA9ayvIRqgWmap7HIH7rOfHvPHFyfUVodCmqSiug2kKFWplK3KWdmvrxcHgJXvrEUKNJE2QqZHX+TUBMsAceb8tSX6UhtcvndsdVQISXC5/kWlK/PAjj3+Hj7IR3tBRK6uo0ql0+/QKAIAIvl0/ItaxPeYTEv/PB2cmbaCkl1NUbUbugz0UV8IiY7ndBGEeYlzPufm+IQgrp+kqoNpGjUm5dkemPTg79k40frsySCKKDeOH4nNclZFFt1oT6VfJ5iTSTSuQbiNm3yQ8Wa7JfyP9tyoIeEf9vDZ3PDS8SIPpsaonSHLcf7+/lsyGKa/ESEIur59LXuwiAGMntSU3pvDsUmUn2eOzUzvel4t/DdeJWSED8PbxZuCAmBGJrupzDTu9JUjgoVRE5tTZ0Hz+N/sVNM72Q+oMExEIyfB6/tnBBzOPG/D8WJwHx9/C6BMRi7kcJiMXcgcnVTwXRz88vSXI/PDxcIrlfjHx75coVBg8eXIxqLKlqZhaIjY2lTJkyEoHh4to9RCPi6NGjsbW1La5NkNQb0NPTY8aMGRIQi2tvkExNi6vnCnn7QvDxMdvnbyWs30ZW9pHNnaRirD9Xdpiw1OwgzxpY4v90Gg2yeaIjIfgci4dPw7bqGJZM6kAph12s3BlKv722rP9pfRJ5c3U1Y0abcP3tN0OWUhzCllN7md5MfCNEGPGQ9ZM3EDl6O6t7yeSujdnsX4UPYjZ1R4UxeF08hPWBTZid8U0KLIp0C7RVqvGHSL/wq5Av/33iQ9AL3EPiqdD3PMG2uoTnNM+5v4i5aY31yb2s2fUw6egaZeTQaFOPkhFvCAl5TVhcdZq27UgP/anMHKNNvcIWE8yr+4jZ7DMII+5jMnghMQvPsL5brVyJDCcE38T6hAOBL45getADQYscgBjnzsYuLZn3djYOLmtpk3R7IBbHf1rQakM11jreZsEPJB7j3DfyV68zNJk7H30NKSI8brLf1JTzAUDDWdx5tolOyTeChdHObBkzj1DDo6zrkbu2ZseuhQ1itnVHU/S4PpyhZ91BXI4rTddTYVwflPHaVwzOpl3o/XAhzy8OEKvh5SbP58fMVtFiazA0XeeJ0/zGybdrEgh7fJxt601Zb/uSRJnerDt5gDntUi4hZMfqeZ+m4FZNE4Ow1tNiVYMTPNnc4Zc37ePclqPebCWvsg2ikA92w1Dsa4PcBi+ezv2mQp34chOtlefg2+c43rZDkc50dI3g0rj+XBtpy6Yu1VLPoApCTzCkqT5nIivQ91ww59LIEyQG7KFX9wvoX7VhXNK1kLx/ChfEHOiOplyZir7JaPmuHP5Qhu5n3nA1E31JYdgJxi4qz9b9fUgSe8hNnvjnmKirs+IlqG/ywdGoYfqZiTCSJxsG0mXhbWJKNWPJ3TusbJd1iIC891yhTE0FhBwdiNrURP71smNoHoiZpopQZRdEYTgnetRH/3pNZj70YqtWmst0nx8zq7EWFuE6HPC/wRjZTEiMeYypyWvGrh1M+n/HcNdQCW2rMFrvCeGxgUyag+KR3BynwsCglbhcncgPpEBz7efCBTEHuqMpA1/0LcbId+HQD0D8zhi5yRP/AhN1taxBFL0kMZgjg9UYeS4KGi3iqbMZObnvnGunZZKxYEbEOBeWNmvBxgYnCLw6hFopFUkI5tIWUw4/ec8XSlBORpPhc2fSU64Mwogn7DGz5IZ/HJVbGLBqwV/p4kXkGMTom4yR78qhD63ZE/IYA5k0NzuEoezTksXgiRSDLwVwMkmGPbvPZxyMVGi7JZZRN/w51CX9JdKoqyOQ73EH/Tvu7OiU9/e8CxdEyLHu6E+ginPZgLHjQCwM0oxgucmTHRBFHyZP5qCiuYkgqjHimh/W3fLeR9npSQUC4mcHI1TabqHSGk+cF6bM1ZOrF32Pmaqd2BZUkvYHX3N3tHTqiPL50UzU9D6wzfUwvaqnvxKVUxAFQTvRrD8Fx0wFriKw61uXvnaxmUjv/8SMwhAO6DZgnPcYbnnvQTeDH4Wh++lYbzwegy/hf+LvnwRcyY7L0qcpbBBFF7hzogvLj6CKD8J2enfMlM7xQHRxO6WpucmTTRBJE7ymwbwnuK/P6vJyzn2TkxwFAGIC3htb0njeS7qffsPV74I/JBK0vwfK429SqvcJfM8NoXYScwl4rtNlwlcrbi1s8p0GTk5BjHdbjprom7LKUK4EHOevdMBEcX1YA7ofj0R+wTNerG2ZxU3y702b6P8vHRsvoPIOVy4aZKIMF22PgaIu+0pP54H3NnEMjTx8Ch1EUVtyojuaChVQvho1ku9wfhXE8SkiBtF171QFhe9AzEGe7IKY4M16jcYscIfKAy8SeLpnnv9YZsfdBQBiNLfHKdD5gJCRNwI4nGHqllTJ6HtMVenEv+Ht2fnKnkkN/oA4Z5ZqL6S+zSUm1P/+my3HIHqY0rzpP3j9BMQc6XYK33FpfEsMY0y5f3QUDTJbj0mJl+Gvy4mwWwxJje+WHff8PE2RADGpmtnUHU0zunW1CeJiv2TtTWE8kSHPODhlBEe73sYhixEx23myC2LiSza2UGbeC6g24jp+1l1/eSHx5177PkUBgBjBud6y9L8oxYQ7r7DqlAKQ8iUAAAYlSURBVJn6cDwvVmmgtswDVVN3ni1uwpcHs+mytSN2xweRrMOUrvY5BVE0RWwnOx6H8n04//o8fdJpr36bmmrsCODJlPrZ2FoR8ObsJHpaNGD3ucW0ziryaIIna1s0YZGHBpb+T5iW3Q3PbHqz6ICYXOGf6Y7+5Hsv5v5cxjpO5OisbE5NRRpTmeXJLoifHzJduT3bQ35NxTyb7soyWQGAGIVYCbxUusCQGWskCLSis5Ihd6WNeeyxlE+zenBy2FV2ZyFgmlMQRaG3xPtKrdkb8pjxGRZr9mvJMv5JbSbc8cnixyJ9jWOcNzJiwQdmHVlN55o/OE2QLMu3zLstB948YEwerBinrUlhgpgr3dGfrYAK4oj5UpqK5dLYNDd5sgli/IuVNFNbjjcKLHjmztqWhbO7XwAgxuG8RBUNs1B6nQvhQlYy4MJ3nBvSiP6n/2DUcXMSLD0wvro2S1WzHINIBJeGKtDLpiIzHnphkW774hGzGrfDIqIPZwLPM+An08c4731MMnrBkH0b6JUSzCar37rYJ8xtool5xCAuBp4iKVZmHj6FCmJudEd/BlWybYQf7rDlcBkMZmshlZs82QFR+JHrk9XpbhVCuc5WeF6dgOirqDCeAgARom6MQqGbNXJbfXk6MyXuwffNjXkwg8YdLAmpIoPWouvcnv/9Ik1Krp+DKCQ+6hNUqkLZ5AXXqFsGNOqyj9rrPHmWetICErw30LrxfMLH38Rrb+fkj/Xv84venRBow6xpd+iyYyuD5dJ6TUDouX/YUsqItb1rfdtLjLhAf7k+nG+6i4AHhj8OZ5aLHlCYIOZKdzTqJqMUumL9MesNfYjiwdyOzKh4hEcr1Cibmzzxz1mhro5JVhv6fMZz31h0DU4RXq0vexxsMCiAyMBZubhAQCTiMiOVenJB5yL+p3qKT0tk9sS7Y9pKlX+8O7DrlT2GmSzSpGSLuTeZRp128UbNnFdOxhkk0QW8OalPiyGnEPS3xunUCJLkRBMD2NdHHQOv8dxz24JYNzaaB8bN6LBfjf3Opxmb9JOYeX5B2EVm6gzFtqo2bWqXTtOCr8S988LptSaHXA7RI00DRau16s1WI7XFm/uzFHMVRelHfBYqiLnQHRWGHaGr3EhufylFx0PB2I/6tl0litIcF/qM0+azmLQpmDH3vdnevgK5yUP0HSYo6bA3HBqtcMNtuZp45V0Qjc/t4+zbtZVNp9wppTGZXdYbGa5SId8jPv3IjwUDIvG4r9GkxbZWXPPeg06WwskCAvd0Q/fydB6fHJjpIo3ggwPW/x7j/LEdnPEQLXbL0mPyWLrqDmXCYDWkkka/RAJ2d0V50h2+ttuGx+3pKCavaApjnrNv6gjW+Ldi9LDWlHQ6xoGndZlttZ1pbaomOyOT/F+esVy7HSsdU/RUvzdr3ZkP8dqaNnZgAt7mmqiuboiNtw0DMlt1ysUoWFS+EUUj15Xs6o4KI3DYvQaL/VYc/Sb0CqWlqCNTnT+F/xH96SPvo5K1XqsM4ZLvTqrZ5DCP/0Ea2Jmxyfowe68FiA+XU4oqMnUoG/eZ/74IKVNDCY12OvQePpGxPZTJap3tF12To+wFBKJo4HnMPzr6vFz2lOP9fhBvLvYNfp+ro1DzV89mxhPuHUAJeWVqfVeUSJP0FY6OviRIq9JSNTM9zh/lz56NhRG3mKYxlMClTzk/vkG+3MIo1BGRgtEdzZ61i3eqggNRFLfc0xL9iT5MO7eJbhlOyhRvM2ZW+2geL9HFMHwJV3YOEAdfzYencEHMhwb9nxZZoCCKvgEiH61hzMpopuxfTY86+dQ7C9uZwiiebjFkqe9Adm4emvlGfx7VUQJiHhmykIspYBDFrY3zPcOW8zUxnNWRalmp6heyYX7l9bEv9vOvpxaT9RrnLtZ8Dl4uATEHxirCSQsFxCJsj2JXNQmIxc5lmVZYAmIx96MExGLuwOTqS0As5n6UgFjMHZgRRH9//68qKioEBgZKdE2LkW9v3LjBrFmzcHd3L0a1llQ1owU0NDRYvXo1Jb5+/fp1/vz5bNiwQWIliQUkFigkC5QIDg7+qq2tzenTpylfPofxowup0pLXSizwu1ngfwcHzEpZtps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12657"/>
            <a:ext cx="4536504" cy="42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7" y="1412657"/>
            <a:ext cx="3926930" cy="4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967337" y="1821240"/>
            <a:ext cx="864096" cy="3991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ounded Rectangle 8"/>
          <p:cNvSpPr/>
          <p:nvPr/>
        </p:nvSpPr>
        <p:spPr>
          <a:xfrm>
            <a:off x="7436356" y="1821240"/>
            <a:ext cx="841923" cy="3991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extBox 9"/>
          <p:cNvSpPr txBox="1"/>
          <p:nvPr/>
        </p:nvSpPr>
        <p:spPr>
          <a:xfrm>
            <a:off x="-2295" y="5827431"/>
            <a:ext cx="91440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OS can infer </a:t>
            </a:r>
            <a:r>
              <a:rPr lang="en-US" sz="3200" dirty="0"/>
              <a:t>s</a:t>
            </a:r>
            <a:r>
              <a:rPr lang="en-US" sz="3200" dirty="0" smtClean="0"/>
              <a:t>ignificant number of bits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604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17059"/>
            <a:ext cx="9144000" cy="1792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/>
              <a:t>Defenses against Pigeonhole Attacks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66801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Software-only Defense:</a:t>
            </a:r>
            <a:br>
              <a:rPr lang="en-US" dirty="0"/>
            </a:br>
            <a:r>
              <a:rPr lang="en-US" dirty="0" err="1"/>
              <a:t>Determinising</a:t>
            </a:r>
            <a:r>
              <a:rPr lang="en-US" dirty="0"/>
              <a:t> Page Accesses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Observation: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OS cannot differentiate accesses in a page</a:t>
            </a:r>
            <a:endParaRPr lang="en-US" dirty="0" smtClean="0"/>
          </a:p>
          <a:p>
            <a:r>
              <a:rPr lang="en-US" b="1" dirty="0"/>
              <a:t>Key </a:t>
            </a:r>
            <a:r>
              <a:rPr lang="en-US" b="1" dirty="0" smtClean="0"/>
              <a:t>Insight:</a:t>
            </a:r>
            <a:endParaRPr lang="en-US" b="1" dirty="0" smtClean="0"/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en-US" dirty="0" smtClean="0"/>
              <a:t>onfine all input-dependent memory accesses to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6600"/>
                </a:solidFill>
              </a:rPr>
              <a:t>staging </a:t>
            </a:r>
            <a:r>
              <a:rPr lang="en-US" dirty="0" smtClean="0"/>
              <a:t>page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Program will exhibit same page-access profile independent of the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295" y="5827431"/>
            <a:ext cx="91440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Make the program execution Page-fault Oblivious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795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50992" y="1716190"/>
            <a:ext cx="1731981" cy="3660588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14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714151" y="1940307"/>
            <a:ext cx="1374588" cy="1359647"/>
          </a:xfrm>
          <a:prstGeom prst="verticalScroll">
            <a:avLst/>
          </a:prstGeom>
          <a:solidFill>
            <a:schemeClr val="accent1">
              <a:shade val="85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  <a:p>
            <a:pPr algn="ctr"/>
            <a:r>
              <a:rPr lang="en-US" dirty="0" smtClean="0"/>
              <a:t>Source</a:t>
            </a:r>
          </a:p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714151" y="3673486"/>
            <a:ext cx="1374588" cy="1434352"/>
          </a:xfrm>
          <a:prstGeom prst="foldedCorner">
            <a:avLst/>
          </a:prstGeom>
          <a:solidFill>
            <a:schemeClr val="accent1">
              <a:shade val="85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Developer</a:t>
            </a:r>
          </a:p>
          <a:p>
            <a:pPr algn="ctr"/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00143" y="1733174"/>
            <a:ext cx="5845039" cy="1972243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220045" y="2269322"/>
            <a:ext cx="1461535" cy="1068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Rewrite</a:t>
            </a:r>
          </a:p>
          <a:p>
            <a:pPr algn="ctr"/>
            <a:r>
              <a:rPr lang="en-US" dirty="0" smtClean="0"/>
              <a:t>Program </a:t>
            </a:r>
            <a:r>
              <a:rPr lang="en-US" dirty="0" smtClean="0"/>
              <a:t> Instructions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089792" y="2260813"/>
            <a:ext cx="1540514" cy="1128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Sensitive</a:t>
            </a:r>
          </a:p>
          <a:p>
            <a:pPr algn="ctr"/>
            <a:r>
              <a:rPr lang="en-US" dirty="0" smtClean="0"/>
              <a:t>Code &amp; Data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643676" y="2654498"/>
            <a:ext cx="546093" cy="341457"/>
          </a:xfrm>
          <a:prstGeom prst="rightArrow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7678970" y="3910786"/>
            <a:ext cx="546764" cy="324923"/>
          </a:xfrm>
          <a:prstGeom prst="rightArrow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167641" y="4437529"/>
            <a:ext cx="1513939" cy="916295"/>
          </a:xfrm>
          <a:prstGeom prst="roundRect">
            <a:avLst/>
          </a:prstGeom>
          <a:solidFill>
            <a:srgbClr val="37A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PF-Oblivious</a:t>
            </a:r>
            <a:endParaRPr lang="en-US" dirty="0" smtClean="0"/>
          </a:p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64755" y="5434683"/>
            <a:ext cx="961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</a:t>
            </a:r>
            <a:endParaRPr lang="en-US" sz="2800" dirty="0"/>
          </a:p>
        </p:txBody>
      </p:sp>
      <p:sp>
        <p:nvSpPr>
          <p:cNvPr id="23" name="Right Arrow 22"/>
          <p:cNvSpPr/>
          <p:nvPr/>
        </p:nvSpPr>
        <p:spPr>
          <a:xfrm>
            <a:off x="2394287" y="2627606"/>
            <a:ext cx="546093" cy="341457"/>
          </a:xfrm>
          <a:prstGeom prst="rightArrow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89792" y="1714428"/>
            <a:ext cx="592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Enforce </a:t>
            </a:r>
            <a:r>
              <a:rPr lang="en-US" sz="2800" dirty="0" smtClean="0"/>
              <a:t>Deterministic</a:t>
            </a:r>
            <a:r>
              <a:rPr lang="en-US" sz="2800" dirty="0" smtClean="0"/>
              <a:t> Page Accesses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386610" y="5434683"/>
            <a:ext cx="122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</a:t>
            </a:r>
            <a:r>
              <a:rPr lang="en-US" sz="2800" dirty="0" smtClean="0"/>
              <a:t>put</a:t>
            </a:r>
            <a:endParaRPr lang="en-US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5219651" y="2261089"/>
            <a:ext cx="1461535" cy="1068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Determinise</a:t>
            </a:r>
            <a:endParaRPr lang="en-US" dirty="0" smtClean="0"/>
          </a:p>
          <a:p>
            <a:pPr algn="ctr"/>
            <a:r>
              <a:rPr lang="en-US" dirty="0" smtClean="0"/>
              <a:t>Page</a:t>
            </a:r>
            <a:r>
              <a:rPr lang="en-US" dirty="0" smtClean="0"/>
              <a:t> Layout 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6681186" y="2627606"/>
            <a:ext cx="546093" cy="341457"/>
          </a:xfrm>
          <a:prstGeom prst="rightArrow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  <p:bldP spid="9" grpId="0" animBg="1"/>
      <p:bldP spid="11" grpId="0" animBg="1"/>
      <p:bldP spid="11" grpId="1" animBg="1"/>
      <p:bldP spid="12" grpId="0" animBg="1"/>
      <p:bldP spid="13" grpId="0" animBg="1"/>
      <p:bldP spid="15" grpId="0" animBg="1"/>
      <p:bldP spid="16" grpId="0" animBg="1"/>
      <p:bldP spid="20" grpId="0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85" y="328702"/>
            <a:ext cx="8229600" cy="1143000"/>
          </a:xfrm>
        </p:spPr>
        <p:txBody>
          <a:bodyPr>
            <a:normAutofit/>
          </a:bodyPr>
          <a:lstStyle/>
          <a:p>
            <a:r>
              <a:rPr lang="en-US" sz="5300" dirty="0" err="1" smtClean="0"/>
              <a:t>Determinising</a:t>
            </a:r>
            <a:r>
              <a:rPr lang="en-US" sz="5300" dirty="0" smtClean="0"/>
              <a:t> </a:t>
            </a:r>
            <a:r>
              <a:rPr lang="en-US" sz="5300" dirty="0"/>
              <a:t>Page </a:t>
            </a:r>
            <a:r>
              <a:rPr lang="en-US" sz="5300" dirty="0" smtClean="0"/>
              <a:t>Layout</a:t>
            </a:r>
            <a:endParaRPr lang="en-SG" sz="5300" dirty="0"/>
          </a:p>
        </p:txBody>
      </p:sp>
      <p:pic>
        <p:nvPicPr>
          <p:cNvPr id="5" name="Content Placeholder 4" descr="prefetch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91" r="-44391"/>
          <a:stretch>
            <a:fillRect/>
          </a:stretch>
        </p:blipFill>
        <p:spPr>
          <a:xfrm>
            <a:off x="-1789412" y="1452205"/>
            <a:ext cx="9215232" cy="49029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15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 rot="1715923">
            <a:off x="5340027" y="3434383"/>
            <a:ext cx="1000634" cy="21602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6440270" y="3629355"/>
            <a:ext cx="2160240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ight Arrow 11"/>
          <p:cNvSpPr/>
          <p:nvPr/>
        </p:nvSpPr>
        <p:spPr>
          <a:xfrm>
            <a:off x="5349366" y="3981304"/>
            <a:ext cx="1000635" cy="21602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ight Arrow 13"/>
          <p:cNvSpPr/>
          <p:nvPr/>
        </p:nvSpPr>
        <p:spPr>
          <a:xfrm rot="19467126">
            <a:off x="5349574" y="4687784"/>
            <a:ext cx="985486" cy="21602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6737501" y="2884907"/>
            <a:ext cx="1375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Enclave’s</a:t>
            </a:r>
          </a:p>
          <a:p>
            <a:pPr algn="ctr"/>
            <a:r>
              <a:rPr lang="en-US" dirty="0" smtClean="0"/>
              <a:t>Staging Page</a:t>
            </a:r>
            <a:endParaRPr lang="en-SG" dirty="0"/>
          </a:p>
        </p:txBody>
      </p:sp>
      <p:sp>
        <p:nvSpPr>
          <p:cNvPr id="6" name="Rectangle 5"/>
          <p:cNvSpPr/>
          <p:nvPr/>
        </p:nvSpPr>
        <p:spPr>
          <a:xfrm>
            <a:off x="283883" y="1501584"/>
            <a:ext cx="5065692" cy="485361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5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Fetch</a:t>
            </a:r>
            <a:r>
              <a:rPr lang="en-US" dirty="0" smtClean="0"/>
              <a:t> all the input-dependent code / data to a staging page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Execute</a:t>
            </a:r>
            <a:r>
              <a:rPr lang="en-US" dirty="0" smtClean="0"/>
              <a:t> the dependent-logic within the staging page via a multiplexer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>
                <a:solidFill>
                  <a:srgbClr val="FF6600"/>
                </a:solidFill>
              </a:rPr>
              <a:t>Save</a:t>
            </a:r>
            <a:r>
              <a:rPr lang="en-US" dirty="0" smtClean="0"/>
              <a:t> the updated values from data page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37299" y="2075988"/>
            <a:ext cx="2569069" cy="9453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  <a:prstDash val="solid"/>
          </a:ln>
        </p:spPr>
        <p:txBody>
          <a:bodyPr vert="horz" wrap="none" lIns="89810" tIns="48987" rIns="89810" bIns="48987" anchor="ctr" anchorCtr="0" compatLnSpc="0">
            <a:noAutofit/>
          </a:bodyPr>
          <a:lstStyle/>
          <a:p>
            <a:pPr algn="ctr" hangingPunct="0"/>
            <a:endParaRPr lang="en-SG" sz="3266" b="1" dirty="0">
              <a:latin typeface="Calibri"/>
              <a:ea typeface="WenQuanYi Micro Hei" pitchFamily="2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53" y="286604"/>
            <a:ext cx="8396941" cy="114361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Determinising</a:t>
            </a:r>
            <a:r>
              <a:rPr lang="en-US" dirty="0"/>
              <a:t> Data Accesses</a:t>
            </a:r>
          </a:p>
        </p:txBody>
      </p:sp>
      <p:sp>
        <p:nvSpPr>
          <p:cNvPr id="4" name="Freeform 3"/>
          <p:cNvSpPr/>
          <p:nvPr/>
        </p:nvSpPr>
        <p:spPr>
          <a:xfrm>
            <a:off x="635106" y="3018226"/>
            <a:ext cx="2569069" cy="9453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  <a:prstDash val="solid"/>
          </a:ln>
        </p:spPr>
        <p:txBody>
          <a:bodyPr vert="horz" wrap="none" lIns="89810" tIns="48987" rIns="89810" bIns="48987" anchor="ctr" anchorCtr="0" compatLnSpc="0">
            <a:noAutofit/>
          </a:bodyPr>
          <a:lstStyle/>
          <a:p>
            <a:pPr algn="ctr" hangingPunct="0"/>
            <a:endParaRPr lang="en-SG" sz="3266" b="1" dirty="0">
              <a:latin typeface="Calibri"/>
              <a:ea typeface="WenQuanYi Micro Hei" pitchFamily="2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8" y="3164530"/>
            <a:ext cx="593530" cy="59367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SG" sz="3266" dirty="0">
                <a:latin typeface="Calibri"/>
                <a:ea typeface="WenQuanYi Micro Hei" pitchFamily="2"/>
                <a:cs typeface="Calibri"/>
              </a:rPr>
              <a:t>P1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40" y="4119220"/>
            <a:ext cx="593530" cy="59367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SG" sz="3266" dirty="0">
                <a:latin typeface="Calibri"/>
                <a:ea typeface="WenQuanYi Micro Hei" pitchFamily="2"/>
                <a:cs typeface="Calibri"/>
              </a:rPr>
              <a:t>P2</a:t>
            </a:r>
          </a:p>
        </p:txBody>
      </p:sp>
      <p:sp>
        <p:nvSpPr>
          <p:cNvPr id="7" name="Freeform 6"/>
          <p:cNvSpPr/>
          <p:nvPr/>
        </p:nvSpPr>
        <p:spPr>
          <a:xfrm>
            <a:off x="635106" y="3963569"/>
            <a:ext cx="2569069" cy="1061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  <a:prstDash val="solid"/>
          </a:ln>
        </p:spPr>
        <p:txBody>
          <a:bodyPr vert="horz" wrap="none" lIns="89810" tIns="48987" rIns="89810" bIns="48987" anchor="ctr" anchorCtr="0" compatLnSpc="0">
            <a:noAutofit/>
          </a:bodyPr>
          <a:lstStyle/>
          <a:p>
            <a:pPr algn="ctr" hangingPunct="0"/>
            <a:endParaRPr lang="en-SG" sz="3266" b="1" dirty="0">
              <a:latin typeface="Calibri"/>
              <a:ea typeface="WenQuanYi Micro Hei" pitchFamily="2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390" y="3360984"/>
            <a:ext cx="2192356" cy="1412653"/>
          </a:xfrm>
          <a:prstGeom prst="rect">
            <a:avLst/>
          </a:prstGeom>
          <a:solidFill>
            <a:srgbClr val="C0C0C0"/>
          </a:solidFill>
          <a:ln w="38100">
            <a:solidFill>
              <a:srgbClr val="000000"/>
            </a:solidFill>
            <a:prstDash val="sysDot"/>
          </a:ln>
          <a:effectLst/>
        </p:spPr>
        <p:txBody>
          <a:bodyPr vert="horz" wrap="square" lIns="81646" tIns="40823" rIns="81646" bIns="40823" anchor="ctr" anchorCtr="0" compatLnSpc="0">
            <a:spAutoFit/>
          </a:bodyPr>
          <a:lstStyle/>
          <a:p>
            <a:pPr algn="ctr" hangingPunct="0"/>
            <a:endParaRPr lang="en-SG" sz="2722" dirty="0">
              <a:latin typeface="Calibri"/>
              <a:ea typeface="WenQuanYi Micro Hei" pitchFamily="2"/>
              <a:cs typeface="Calibri"/>
            </a:endParaRPr>
          </a:p>
          <a:p>
            <a:pPr algn="ctr" hangingPunct="0"/>
            <a:r>
              <a:rPr lang="en-SG" sz="3200" dirty="0">
                <a:latin typeface="Calibri"/>
                <a:ea typeface="WenQuanYi Micro Hei" pitchFamily="2"/>
                <a:cs typeface="Calibri"/>
              </a:rPr>
              <a:t>Table 1</a:t>
            </a:r>
          </a:p>
          <a:p>
            <a:pPr algn="ctr" hangingPunct="0"/>
            <a:endParaRPr lang="en-SG" sz="2722" dirty="0">
              <a:latin typeface="Calibri"/>
              <a:ea typeface="WenQuanYi Micro Hei" pitchFamily="2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370" y="2443408"/>
            <a:ext cx="2576213" cy="35943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SG" dirty="0" smtClean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mov Table1[idx],rax</a:t>
            </a:r>
            <a:endParaRPr lang="en-SG" dirty="0">
              <a:latin typeface="Consolas" panose="020B0609020204030204" pitchFamily="49" charset="0"/>
              <a:ea typeface="WenQuanYi Micro Hei" pitchFamily="2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38" y="2250011"/>
            <a:ext cx="593535" cy="585042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SG" sz="3266" dirty="0" smtClean="0">
                <a:latin typeface="Calibri"/>
                <a:ea typeface="WenQuanYi Micro Hei" pitchFamily="2"/>
                <a:cs typeface="Calibri"/>
              </a:rPr>
              <a:t>P0</a:t>
            </a:r>
            <a:endParaRPr lang="en-SG" sz="3266" dirty="0">
              <a:latin typeface="Calibri"/>
              <a:ea typeface="WenQuanYi Micro Hei" pitchFamily="2"/>
              <a:cs typeface="Calibri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080233" y="3011489"/>
            <a:ext cx="2576213" cy="16864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  <a:prstDash val="solid"/>
          </a:ln>
        </p:spPr>
        <p:txBody>
          <a:bodyPr vert="horz" wrap="none" lIns="89810" tIns="48987" rIns="89810" bIns="48987" anchor="ctr" anchorCtr="0" compatLnSpc="0">
            <a:noAutofit/>
          </a:bodyPr>
          <a:lstStyle/>
          <a:p>
            <a:pPr algn="ctr" hangingPunct="0"/>
            <a:endParaRPr lang="en-SG" sz="3266" b="1" dirty="0">
              <a:latin typeface="Calibri"/>
              <a:ea typeface="WenQuanYi Micro Hei" pitchFamily="2"/>
              <a:cs typeface="Calibri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72830" y="2075152"/>
            <a:ext cx="2568675" cy="9297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</p:spPr>
        <p:txBody>
          <a:bodyPr vert="horz" wrap="none" lIns="89810" tIns="48987" rIns="89810" bIns="48987" anchor="ctr" anchorCtr="0" compatLnSpc="0">
            <a:noAutofit/>
          </a:bodyPr>
          <a:lstStyle/>
          <a:p>
            <a:pPr algn="ctr" hangingPunct="0"/>
            <a:endParaRPr lang="en-SG" sz="2903" dirty="0" smtClean="0">
              <a:latin typeface="Consolas"/>
              <a:ea typeface="WenQuanYi Micro Hei" pitchFamily="2"/>
              <a:cs typeface="Consola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55881" y="1939674"/>
            <a:ext cx="130659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SG" sz="2400" dirty="0" smtClean="0">
                <a:latin typeface="Calibri"/>
                <a:ea typeface="WenQuanYi Micro Hei" pitchFamily="2"/>
                <a:cs typeface="Calibri"/>
              </a:rPr>
              <a:t>P0: Code </a:t>
            </a:r>
          </a:p>
          <a:p>
            <a:pPr algn="ctr" hangingPunct="0"/>
            <a:r>
              <a:rPr lang="en-SG" sz="2400" dirty="0" smtClean="0">
                <a:latin typeface="Calibri"/>
                <a:ea typeface="WenQuanYi Micro Hei" pitchFamily="2"/>
                <a:cs typeface="Calibri"/>
              </a:rPr>
              <a:t>Staging Page</a:t>
            </a:r>
            <a:endParaRPr lang="en-SG" sz="2400" dirty="0">
              <a:latin typeface="Calibri"/>
              <a:ea typeface="WenQuanYi Micro Hei" pitchFamily="2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0233" y="2640395"/>
            <a:ext cx="2576213" cy="35943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SG" dirty="0" smtClean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mov Table1[idx],rax</a:t>
            </a:r>
            <a:endParaRPr lang="en-SG" dirty="0">
              <a:latin typeface="Consolas" panose="020B0609020204030204" pitchFamily="49" charset="0"/>
              <a:ea typeface="WenQuanYi Micro Hei" pitchFamily="2"/>
              <a:cs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6468" y="5443902"/>
            <a:ext cx="3191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P0 P1 P0 P2 P0 P1 P0 P2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294641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Page-fault </a:t>
            </a:r>
          </a:p>
          <a:p>
            <a:pPr algn="ctr"/>
            <a:r>
              <a:rPr lang="en-US" dirty="0" smtClean="0"/>
              <a:t>Profile: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12790" y="3141523"/>
            <a:ext cx="2192356" cy="1412653"/>
          </a:xfrm>
          <a:prstGeom prst="rect">
            <a:avLst/>
          </a:prstGeom>
          <a:solidFill>
            <a:srgbClr val="C0C0C0"/>
          </a:solidFill>
          <a:ln w="38100">
            <a:solidFill>
              <a:srgbClr val="000000"/>
            </a:solidFill>
            <a:prstDash val="sysDot"/>
          </a:ln>
          <a:effectLst/>
        </p:spPr>
        <p:txBody>
          <a:bodyPr vert="horz" wrap="square" lIns="81646" tIns="40823" rIns="81646" bIns="40823" anchor="ctr" anchorCtr="0" compatLnSpc="0">
            <a:spAutoFit/>
          </a:bodyPr>
          <a:lstStyle/>
          <a:p>
            <a:pPr algn="ctr" hangingPunct="0"/>
            <a:endParaRPr lang="en-SG" sz="2722" dirty="0">
              <a:latin typeface="Calibri"/>
              <a:ea typeface="WenQuanYi Micro Hei" pitchFamily="2"/>
              <a:cs typeface="Calibri"/>
            </a:endParaRPr>
          </a:p>
          <a:p>
            <a:pPr algn="ctr" hangingPunct="0"/>
            <a:r>
              <a:rPr lang="en-SG" sz="3200" dirty="0">
                <a:latin typeface="Calibri"/>
                <a:ea typeface="WenQuanYi Micro Hei" pitchFamily="2"/>
                <a:cs typeface="Calibri"/>
              </a:rPr>
              <a:t>Table 1</a:t>
            </a:r>
          </a:p>
          <a:p>
            <a:pPr algn="ctr" hangingPunct="0"/>
            <a:endParaRPr lang="en-SG" sz="2722" dirty="0">
              <a:latin typeface="Calibri"/>
              <a:ea typeface="WenQuanYi Micro Hei" pitchFamily="2"/>
              <a:cs typeface="Calibri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766235" y="1643529"/>
            <a:ext cx="0" cy="443753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766235" y="3297745"/>
            <a:ext cx="130659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SG" sz="2400" dirty="0" smtClean="0">
                <a:latin typeface="Calibri"/>
                <a:ea typeface="WenQuanYi Micro Hei" pitchFamily="2"/>
                <a:cs typeface="Calibri"/>
              </a:rPr>
              <a:t>P1: Data</a:t>
            </a:r>
          </a:p>
          <a:p>
            <a:pPr algn="ctr" hangingPunct="0"/>
            <a:r>
              <a:rPr lang="en-SG" sz="2400" dirty="0" smtClean="0">
                <a:latin typeface="Calibri"/>
                <a:ea typeface="WenQuanYi Micro Hei" pitchFamily="2"/>
                <a:cs typeface="Calibri"/>
              </a:rPr>
              <a:t>Staging Page</a:t>
            </a:r>
            <a:endParaRPr lang="en-SG" sz="2400" dirty="0">
              <a:latin typeface="Calibri"/>
              <a:ea typeface="WenQuanYi Micro Hei" pitchFamily="2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2349" y="5408723"/>
            <a:ext cx="3191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P0 P1 P0 P1 P0 P1 P0 P1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5881" y="5259462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Page-fault </a:t>
            </a:r>
          </a:p>
          <a:p>
            <a:pPr algn="ctr"/>
            <a:r>
              <a:rPr lang="en-US" dirty="0" smtClean="0"/>
              <a:t>Profile: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8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/>
      <p:bldP spid="6" grpId="0"/>
      <p:bldP spid="7" grpId="0" animBg="1"/>
      <p:bldP spid="8" grpId="0" animBg="1"/>
      <p:bldP spid="9" grpId="0" animBg="1"/>
      <p:bldP spid="11" grpId="0"/>
      <p:bldP spid="12" grpId="0" animBg="1"/>
      <p:bldP spid="15" grpId="0" animBg="1"/>
      <p:bldP spid="20" grpId="0"/>
      <p:bldP spid="21" grpId="0" animBg="1"/>
      <p:bldP spid="23" grpId="0"/>
      <p:bldP spid="24" grpId="0"/>
      <p:bldP spid="25" grpId="0" animBg="1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53" y="286604"/>
            <a:ext cx="8531412" cy="114361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Determinising</a:t>
            </a:r>
            <a:r>
              <a:rPr lang="en-US" dirty="0"/>
              <a:t> </a:t>
            </a:r>
            <a:r>
              <a:rPr lang="en-US" dirty="0" smtClean="0"/>
              <a:t>Code Accesses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6002349" y="4281862"/>
            <a:ext cx="2812945" cy="9925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  <a:prstDash val="solid"/>
          </a:ln>
        </p:spPr>
        <p:txBody>
          <a:bodyPr vert="horz" wrap="none" lIns="89810" tIns="48987" rIns="89810" bIns="48987" anchor="ctr" anchorCtr="0" compatLnSpc="0">
            <a:noAutofit/>
          </a:bodyPr>
          <a:lstStyle/>
          <a:p>
            <a:pPr algn="ctr" hangingPunct="0"/>
            <a:endParaRPr lang="en-SG" sz="3266" b="1" dirty="0">
              <a:latin typeface="Calibri"/>
              <a:ea typeface="WenQuanYi Micro Hei" pitchFamily="2"/>
              <a:cs typeface="Calibri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02350" y="1643529"/>
            <a:ext cx="2812944" cy="26445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</p:spPr>
        <p:txBody>
          <a:bodyPr vert="horz" wrap="none" lIns="89810" tIns="48987" rIns="89810" bIns="48987" anchor="ctr" anchorCtr="0" compatLnSpc="0">
            <a:noAutofit/>
          </a:bodyPr>
          <a:lstStyle/>
          <a:p>
            <a:pPr algn="ctr" hangingPunct="0"/>
            <a:endParaRPr lang="en-SG" sz="2903" dirty="0" smtClean="0">
              <a:latin typeface="Consolas"/>
              <a:ea typeface="WenQuanYi Micro Hei" pitchFamily="2"/>
              <a:cs typeface="Consola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11058" y="1939674"/>
            <a:ext cx="130659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SG" sz="2400" dirty="0" smtClean="0">
                <a:latin typeface="Calibri"/>
                <a:ea typeface="WenQuanYi Micro Hei" pitchFamily="2"/>
                <a:cs typeface="Calibri"/>
              </a:rPr>
              <a:t>P0: Code </a:t>
            </a:r>
          </a:p>
          <a:p>
            <a:pPr algn="ctr" hangingPunct="0"/>
            <a:r>
              <a:rPr lang="en-SG" sz="2400" dirty="0" smtClean="0">
                <a:latin typeface="Calibri"/>
                <a:ea typeface="WenQuanYi Micro Hei" pitchFamily="2"/>
                <a:cs typeface="Calibri"/>
              </a:rPr>
              <a:t>Staging Page</a:t>
            </a:r>
            <a:endParaRPr lang="en-SG" sz="2400" dirty="0">
              <a:latin typeface="Calibri"/>
              <a:ea typeface="WenQuanYi Micro Hei" pitchFamily="2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2435" y="5674960"/>
            <a:ext cx="203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P1 P2 P1 P3 P1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-33231" y="4879142"/>
            <a:ext cx="1212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Page-fault </a:t>
            </a:r>
          </a:p>
          <a:p>
            <a:pPr algn="ctr"/>
            <a:r>
              <a:rPr lang="en-US" dirty="0" smtClean="0"/>
              <a:t>Profile r =1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766235" y="1643529"/>
            <a:ext cx="0" cy="443753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751294" y="4084761"/>
            <a:ext cx="130659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SG" sz="2400" dirty="0" smtClean="0">
                <a:latin typeface="Calibri"/>
                <a:ea typeface="WenQuanYi Micro Hei" pitchFamily="2"/>
                <a:cs typeface="Calibri"/>
              </a:rPr>
              <a:t>P1: Data</a:t>
            </a:r>
          </a:p>
          <a:p>
            <a:pPr algn="ctr" hangingPunct="0"/>
            <a:r>
              <a:rPr lang="en-SG" sz="2400" dirty="0" smtClean="0">
                <a:latin typeface="Calibri"/>
                <a:ea typeface="WenQuanYi Micro Hei" pitchFamily="2"/>
                <a:cs typeface="Calibri"/>
              </a:rPr>
              <a:t>Staging Page</a:t>
            </a:r>
            <a:endParaRPr lang="en-SG" sz="2400" dirty="0">
              <a:latin typeface="Calibri"/>
              <a:ea typeface="WenQuanYi Micro Hei" pitchFamily="2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2349" y="5408723"/>
            <a:ext cx="1268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P0 P1 P0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5881" y="5349108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Page-fault </a:t>
            </a:r>
          </a:p>
          <a:p>
            <a:pPr algn="ctr"/>
            <a:r>
              <a:rPr lang="en-US" dirty="0" smtClean="0"/>
              <a:t>Profile: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1260035" y="3718276"/>
            <a:ext cx="2436799" cy="7797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smtClean="0">
                <a:solidFill>
                  <a:schemeClr val="tx1"/>
                </a:solidFill>
              </a:rPr>
              <a:t>ec_mul</a:t>
            </a:r>
            <a:endParaRPr lang="en-SG" sz="2400" dirty="0">
              <a:solidFill>
                <a:schemeClr val="l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00" y="3723356"/>
            <a:ext cx="1201783" cy="722720"/>
          </a:xfrm>
          <a:prstGeom prst="rect">
            <a:avLst/>
          </a:prstGeom>
          <a:noFill/>
          <a:ln>
            <a:noFill/>
          </a:ln>
        </p:spPr>
        <p:txBody>
          <a:bodyPr vert="horz" wrap="none" lIns="106130" tIns="53065" rIns="106130" bIns="53065" anchorCtr="0" compatLnSpc="0">
            <a:spAutoFit/>
          </a:bodyPr>
          <a:lstStyle/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P1:</a:t>
            </a:r>
          </a:p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0xA7310</a:t>
            </a:r>
          </a:p>
        </p:txBody>
      </p:sp>
      <p:sp>
        <p:nvSpPr>
          <p:cNvPr id="29" name="Freeform 28"/>
          <p:cNvSpPr/>
          <p:nvPr/>
        </p:nvSpPr>
        <p:spPr>
          <a:xfrm>
            <a:off x="1260035" y="3048385"/>
            <a:ext cx="2425637" cy="6570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smtClean="0">
                <a:solidFill>
                  <a:schemeClr val="tx1"/>
                </a:solidFill>
              </a:rPr>
              <a:t>add_points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135" y="2999443"/>
            <a:ext cx="1661882" cy="722720"/>
          </a:xfrm>
          <a:prstGeom prst="rect">
            <a:avLst/>
          </a:prstGeom>
          <a:noFill/>
          <a:ln>
            <a:noFill/>
          </a:ln>
        </p:spPr>
        <p:txBody>
          <a:bodyPr vert="horz" wrap="square" lIns="106130" tIns="53065" rIns="106130" bIns="53065" anchorCtr="0" compatLnSpc="0">
            <a:spAutoFit/>
          </a:bodyPr>
          <a:lstStyle/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P2:</a:t>
            </a:r>
          </a:p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0xA6CB0</a:t>
            </a:r>
          </a:p>
        </p:txBody>
      </p:sp>
      <p:sp>
        <p:nvSpPr>
          <p:cNvPr id="34" name="Freeform 33"/>
          <p:cNvSpPr/>
          <p:nvPr/>
        </p:nvSpPr>
        <p:spPr>
          <a:xfrm>
            <a:off x="1257776" y="2435412"/>
            <a:ext cx="2427896" cy="6124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smtClean="0">
                <a:solidFill>
                  <a:schemeClr val="tx1"/>
                </a:solidFill>
              </a:rPr>
              <a:t>test_bit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00" y="2255368"/>
            <a:ext cx="1201783" cy="722720"/>
          </a:xfrm>
          <a:prstGeom prst="rect">
            <a:avLst/>
          </a:prstGeom>
          <a:noFill/>
          <a:ln>
            <a:noFill/>
          </a:ln>
        </p:spPr>
        <p:txBody>
          <a:bodyPr vert="horz" wrap="none" lIns="106130" tIns="53065" rIns="106130" bIns="53065" anchorCtr="0" compatLnSpc="0">
            <a:spAutoFit/>
          </a:bodyPr>
          <a:lstStyle/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P3:</a:t>
            </a:r>
          </a:p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0x9EB30</a:t>
            </a:r>
          </a:p>
        </p:txBody>
      </p:sp>
      <p:sp>
        <p:nvSpPr>
          <p:cNvPr id="36" name="Freeform 35"/>
          <p:cNvSpPr/>
          <p:nvPr/>
        </p:nvSpPr>
        <p:spPr>
          <a:xfrm>
            <a:off x="6164735" y="3358016"/>
            <a:ext cx="2436799" cy="7797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smtClean="0">
                <a:solidFill>
                  <a:schemeClr val="tx1"/>
                </a:solidFill>
              </a:rPr>
              <a:t>ec_mul</a:t>
            </a:r>
            <a:endParaRPr lang="en-SG" sz="2400" dirty="0">
              <a:solidFill>
                <a:schemeClr val="lt1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164735" y="2688125"/>
            <a:ext cx="2425637" cy="6570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smtClean="0">
                <a:solidFill>
                  <a:schemeClr val="tx1"/>
                </a:solidFill>
              </a:rPr>
              <a:t>add_points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162476" y="2075152"/>
            <a:ext cx="2427896" cy="6124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smtClean="0">
                <a:solidFill>
                  <a:schemeClr val="tx1"/>
                </a:solidFill>
              </a:rPr>
              <a:t>test_bit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83159" y="4446076"/>
            <a:ext cx="1608344" cy="476498"/>
          </a:xfrm>
          <a:prstGeom prst="rect">
            <a:avLst/>
          </a:prstGeom>
          <a:noFill/>
          <a:ln>
            <a:noFill/>
          </a:ln>
        </p:spPr>
        <p:txBody>
          <a:bodyPr vert="horz" wrap="none" lIns="106130" tIns="53065" rIns="106130" bIns="53065" anchorCtr="0" compatLnSpc="0">
            <a:spAutoFit/>
          </a:bodyPr>
          <a:lstStyle/>
          <a:p>
            <a:pPr hangingPunct="0"/>
            <a:r>
              <a:rPr lang="en-SG" sz="2400" dirty="0">
                <a:ea typeface="WenQuanYi Micro Hei" pitchFamily="2"/>
                <a:cs typeface="Lohit Hindi" pitchFamily="2"/>
              </a:rPr>
              <a:t>r[i]==</a:t>
            </a:r>
            <a:r>
              <a:rPr lang="en-SG" sz="2400" dirty="0" smtClean="0">
                <a:ea typeface="WenQuanYi Micro Hei" pitchFamily="2"/>
                <a:cs typeface="Lohit Hindi" pitchFamily="2"/>
              </a:rPr>
              <a:t>1 or 0</a:t>
            </a:r>
            <a:endParaRPr lang="en-SG" sz="2400" dirty="0">
              <a:ea typeface="WenQuanYi Micro Hei" pitchFamily="2"/>
              <a:cs typeface="Lohit Hindi" pitchFamily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12435" y="5004044"/>
            <a:ext cx="2807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P1 P2 P1 P3 P1 P1 P2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9135" y="5525473"/>
            <a:ext cx="1212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Page-fault </a:t>
            </a:r>
          </a:p>
          <a:p>
            <a:pPr algn="ctr"/>
            <a:r>
              <a:rPr lang="en-US" dirty="0" smtClean="0"/>
              <a:t>Profile r 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3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/>
      <p:bldP spid="23" grpId="0"/>
      <p:bldP spid="24" grpId="0"/>
      <p:bldP spid="30" grpId="0"/>
      <p:bldP spid="31" grpId="0"/>
      <p:bldP spid="32" grpId="0"/>
      <p:bldP spid="26" grpId="0" animBg="1"/>
      <p:bldP spid="28" grpId="0"/>
      <p:bldP spid="29" grpId="0" animBg="1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253996" y="5335951"/>
            <a:ext cx="6602335" cy="867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53997" y="4325430"/>
            <a:ext cx="6602334" cy="867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68937" y="3317038"/>
            <a:ext cx="6602335" cy="867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3996" y="2252507"/>
            <a:ext cx="6602335" cy="867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Complex Example: </a:t>
            </a:r>
            <a:r>
              <a:rPr lang="en-US" dirty="0" err="1"/>
              <a:t>p</a:t>
            </a:r>
            <a:r>
              <a:rPr lang="en-US" dirty="0" err="1" smtClean="0"/>
              <a:t>owm</a:t>
            </a:r>
            <a:endParaRPr lang="en-US" dirty="0"/>
          </a:p>
        </p:txBody>
      </p:sp>
      <p:sp>
        <p:nvSpPr>
          <p:cNvPr id="4" name="Shape 30"/>
          <p:cNvSpPr/>
          <p:nvPr/>
        </p:nvSpPr>
        <p:spPr>
          <a:xfrm>
            <a:off x="3315490" y="1723052"/>
            <a:ext cx="1020991" cy="469691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powm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5" name="Shape 31"/>
          <p:cNvSpPr/>
          <p:nvPr/>
        </p:nvSpPr>
        <p:spPr>
          <a:xfrm>
            <a:off x="3160380" y="2473886"/>
            <a:ext cx="1331211" cy="485999"/>
          </a:xfrm>
          <a:prstGeom prst="flowChartTerminator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mul_mod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6" name="Shape 32"/>
          <p:cNvSpPr/>
          <p:nvPr/>
        </p:nvSpPr>
        <p:spPr>
          <a:xfrm>
            <a:off x="343643" y="2336649"/>
            <a:ext cx="2389020" cy="646487"/>
          </a:xfrm>
          <a:prstGeom prst="flowChartTerminator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karatsuba_release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7" name="Shape 33"/>
          <p:cNvSpPr/>
          <p:nvPr/>
        </p:nvSpPr>
        <p:spPr>
          <a:xfrm>
            <a:off x="5149361" y="2473886"/>
            <a:ext cx="1394870" cy="586115"/>
          </a:xfrm>
          <a:prstGeom prst="flowChartTerminator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set_cond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8" name="Shape 34"/>
          <p:cNvSpPr/>
          <p:nvPr/>
        </p:nvSpPr>
        <p:spPr>
          <a:xfrm>
            <a:off x="2824412" y="3397252"/>
            <a:ext cx="2003148" cy="646487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karatsuba_case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9" name="Shape 35"/>
          <p:cNvSpPr/>
          <p:nvPr/>
        </p:nvSpPr>
        <p:spPr>
          <a:xfrm>
            <a:off x="4933819" y="3386556"/>
            <a:ext cx="1759828" cy="646487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mpih_divrem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10" name="Shape 36"/>
          <p:cNvSpPr/>
          <p:nvPr/>
        </p:nvSpPr>
        <p:spPr>
          <a:xfrm>
            <a:off x="1374583" y="3386556"/>
            <a:ext cx="1358080" cy="586115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mpih_mul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11" name="Shape 37"/>
          <p:cNvSpPr/>
          <p:nvPr/>
        </p:nvSpPr>
        <p:spPr>
          <a:xfrm>
            <a:off x="2282542" y="4500965"/>
            <a:ext cx="3086911" cy="570294"/>
          </a:xfrm>
          <a:prstGeom prst="flowChartTerminator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mul_N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" sz="2000" dirty="0" smtClean="0">
                <a:latin typeface="Calibri"/>
                <a:cs typeface="Calibri"/>
              </a:rPr>
              <a:t>mul_N_basecase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12" name="Shape 38"/>
          <p:cNvSpPr/>
          <p:nvPr/>
        </p:nvSpPr>
        <p:spPr>
          <a:xfrm>
            <a:off x="825522" y="5520715"/>
            <a:ext cx="6000927" cy="562194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Arithmetic </a:t>
            </a:r>
            <a:r>
              <a:rPr lang="en" sz="2000" dirty="0">
                <a:latin typeface="Calibri"/>
                <a:cs typeface="Calibri"/>
              </a:rPr>
              <a:t>Operations (addition, subtraction, shift</a:t>
            </a:r>
            <a:r>
              <a:rPr lang="en" sz="2000" dirty="0" smtClean="0">
                <a:latin typeface="Calibri"/>
                <a:cs typeface="Calibri"/>
              </a:rPr>
              <a:t>)</a:t>
            </a:r>
            <a:endParaRPr lang="en" sz="2000" dirty="0">
              <a:latin typeface="Calibri"/>
              <a:cs typeface="Calibri"/>
            </a:endParaRPr>
          </a:p>
        </p:txBody>
      </p:sp>
      <p:cxnSp>
        <p:nvCxnSpPr>
          <p:cNvPr id="13" name="Shape 39"/>
          <p:cNvCxnSpPr>
            <a:stCxn id="4" idx="2"/>
            <a:endCxn id="6" idx="3"/>
          </p:cNvCxnSpPr>
          <p:nvPr/>
        </p:nvCxnSpPr>
        <p:spPr>
          <a:xfrm flipH="1">
            <a:off x="2732663" y="2192743"/>
            <a:ext cx="1093323" cy="4671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" name="Shape 40"/>
          <p:cNvCxnSpPr>
            <a:stCxn id="4" idx="2"/>
            <a:endCxn id="5" idx="0"/>
          </p:cNvCxnSpPr>
          <p:nvPr/>
        </p:nvCxnSpPr>
        <p:spPr>
          <a:xfrm>
            <a:off x="3825986" y="2192743"/>
            <a:ext cx="0" cy="28114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41"/>
          <p:cNvCxnSpPr>
            <a:stCxn id="4" idx="2"/>
            <a:endCxn id="7" idx="1"/>
          </p:cNvCxnSpPr>
          <p:nvPr/>
        </p:nvCxnSpPr>
        <p:spPr>
          <a:xfrm>
            <a:off x="3825986" y="2192743"/>
            <a:ext cx="1323375" cy="57420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42"/>
          <p:cNvCxnSpPr>
            <a:stCxn id="5" idx="2"/>
            <a:endCxn id="10" idx="0"/>
          </p:cNvCxnSpPr>
          <p:nvPr/>
        </p:nvCxnSpPr>
        <p:spPr>
          <a:xfrm flipH="1">
            <a:off x="2053623" y="2959885"/>
            <a:ext cx="1772363" cy="42667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43"/>
          <p:cNvCxnSpPr>
            <a:stCxn id="5" idx="2"/>
            <a:endCxn id="8" idx="0"/>
          </p:cNvCxnSpPr>
          <p:nvPr/>
        </p:nvCxnSpPr>
        <p:spPr>
          <a:xfrm>
            <a:off x="3825986" y="2959885"/>
            <a:ext cx="0" cy="43736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44"/>
          <p:cNvCxnSpPr>
            <a:stCxn id="5" idx="2"/>
            <a:endCxn id="9" idx="0"/>
          </p:cNvCxnSpPr>
          <p:nvPr/>
        </p:nvCxnSpPr>
        <p:spPr>
          <a:xfrm>
            <a:off x="3825986" y="2959885"/>
            <a:ext cx="1987747" cy="42667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45"/>
          <p:cNvCxnSpPr>
            <a:stCxn id="8" idx="2"/>
            <a:endCxn id="11" idx="0"/>
          </p:cNvCxnSpPr>
          <p:nvPr/>
        </p:nvCxnSpPr>
        <p:spPr>
          <a:xfrm>
            <a:off x="3825986" y="4043739"/>
            <a:ext cx="12" cy="45722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46"/>
          <p:cNvCxnSpPr>
            <a:stCxn id="11" idx="2"/>
            <a:endCxn id="12" idx="0"/>
          </p:cNvCxnSpPr>
          <p:nvPr/>
        </p:nvCxnSpPr>
        <p:spPr>
          <a:xfrm flipH="1">
            <a:off x="3825986" y="5071259"/>
            <a:ext cx="12" cy="44945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3" name="Right Arrow 122"/>
          <p:cNvSpPr/>
          <p:nvPr/>
        </p:nvSpPr>
        <p:spPr>
          <a:xfrm rot="2785143">
            <a:off x="6861424" y="3041813"/>
            <a:ext cx="811183" cy="20441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6" name="Rectangle 125"/>
          <p:cNvSpPr/>
          <p:nvPr/>
        </p:nvSpPr>
        <p:spPr>
          <a:xfrm>
            <a:off x="7440541" y="3601489"/>
            <a:ext cx="1517769" cy="1165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8" name="Right Arrow 127"/>
          <p:cNvSpPr/>
          <p:nvPr/>
        </p:nvSpPr>
        <p:spPr>
          <a:xfrm>
            <a:off x="6871272" y="3672753"/>
            <a:ext cx="395744" cy="21602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1" name="Right Arrow 130"/>
          <p:cNvSpPr/>
          <p:nvPr/>
        </p:nvSpPr>
        <p:spPr>
          <a:xfrm>
            <a:off x="6890526" y="4634362"/>
            <a:ext cx="395744" cy="177736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2" name="Right Arrow 131"/>
          <p:cNvSpPr/>
          <p:nvPr/>
        </p:nvSpPr>
        <p:spPr>
          <a:xfrm rot="18698929">
            <a:off x="6852565" y="5051909"/>
            <a:ext cx="837529" cy="20558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0" name="TextBox 139"/>
          <p:cNvSpPr txBox="1"/>
          <p:nvPr/>
        </p:nvSpPr>
        <p:spPr>
          <a:xfrm>
            <a:off x="7485066" y="2923654"/>
            <a:ext cx="1375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Enclave’s</a:t>
            </a:r>
          </a:p>
          <a:p>
            <a:pPr algn="ctr"/>
            <a:r>
              <a:rPr lang="en-US" dirty="0" smtClean="0"/>
              <a:t>Staging Page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360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128" grpId="0" animBg="1"/>
      <p:bldP spid="128" grpId="1" animBg="1"/>
      <p:bldP spid="131" grpId="0" animBg="1"/>
      <p:bldP spid="131" grpId="1" animBg="1"/>
      <p:bldP spid="132" grpId="0" animBg="1"/>
      <p:bldP spid="1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34" y="286604"/>
            <a:ext cx="8345400" cy="11436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Should user application trust the OS?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3704" y="1653021"/>
            <a:ext cx="1368425" cy="2294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Operating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Systems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704" y="3952193"/>
            <a:ext cx="1368425" cy="23216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Hypervisor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7109" y="3644671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CVEs in Linux [</a:t>
            </a:r>
            <a:r>
              <a:rPr lang="en-US" sz="1200" dirty="0" smtClean="0">
                <a:hlinkClick r:id="rId2"/>
              </a:rPr>
              <a:t>CVE-DB</a:t>
            </a:r>
            <a:r>
              <a:rPr lang="en-US" sz="1200" dirty="0" smtClean="0"/>
              <a:t>]</a:t>
            </a:r>
            <a:endParaRPr lang="en-SG" sz="12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49" y="4152831"/>
            <a:ext cx="2591512" cy="192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8" y="1653021"/>
            <a:ext cx="3810000" cy="199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26325" y="6085715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CVEs in </a:t>
            </a:r>
            <a:r>
              <a:rPr lang="en-US" sz="1400" dirty="0" err="1" smtClean="0"/>
              <a:t>Xen</a:t>
            </a:r>
            <a:r>
              <a:rPr lang="en-US" sz="1400" dirty="0" smtClean="0"/>
              <a:t> [</a:t>
            </a:r>
            <a:r>
              <a:rPr lang="en-US" sz="1400" dirty="0" smtClean="0">
                <a:hlinkClick r:id="rId5"/>
              </a:rPr>
              <a:t>CVE-DB</a:t>
            </a:r>
            <a:r>
              <a:rPr lang="en-US" sz="1400" dirty="0" smtClean="0"/>
              <a:t>]</a:t>
            </a:r>
            <a:endParaRPr lang="en-SG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0191" y="5722008"/>
            <a:ext cx="117545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150 KLOC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191" y="3189128"/>
            <a:ext cx="1122551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MLOC</a:t>
            </a:r>
            <a:endParaRPr lang="en-SG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3"/>
          <a:stretch/>
        </p:blipFill>
        <p:spPr bwMode="auto">
          <a:xfrm>
            <a:off x="6361948" y="4152831"/>
            <a:ext cx="14780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7609" y="2295569"/>
            <a:ext cx="2855469" cy="120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Large TCB </a:t>
            </a:r>
          </a:p>
          <a:p>
            <a:pPr algn="ctr"/>
            <a:r>
              <a:rPr lang="en-US" sz="2400" dirty="0" smtClean="0"/>
              <a:t>Increases the risk of </a:t>
            </a:r>
          </a:p>
          <a:p>
            <a:pPr algn="ctr"/>
            <a:r>
              <a:rPr lang="en-US" sz="2400" dirty="0" smtClean="0"/>
              <a:t>rootkits and malware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8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animBg="1"/>
      <p:bldP spid="16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17059"/>
            <a:ext cx="9144000" cy="1792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dirty="0" smtClean="0"/>
              <a:t>Performance Evaluation</a:t>
            </a:r>
            <a:endParaRPr lang="en-US" sz="4300" dirty="0"/>
          </a:p>
        </p:txBody>
      </p:sp>
      <p:sp>
        <p:nvSpPr>
          <p:cNvPr id="3" name="TextBox 2"/>
          <p:cNvSpPr txBox="1"/>
          <p:nvPr/>
        </p:nvSpPr>
        <p:spPr>
          <a:xfrm>
            <a:off x="4733480" y="6040433"/>
            <a:ext cx="4410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*All measurements were conducted on </a:t>
            </a:r>
            <a:r>
              <a:rPr lang="en-US" sz="1400" dirty="0" err="1" smtClean="0"/>
              <a:t>PodArch</a:t>
            </a:r>
            <a:r>
              <a:rPr lang="en-US" sz="1400" dirty="0" smtClean="0"/>
              <a:t> [NUS-TR]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222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872805" cy="11436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</a:t>
            </a:r>
            <a:r>
              <a:rPr lang="en-US" dirty="0" err="1" smtClean="0"/>
              <a:t>Unoptimized</a:t>
            </a:r>
            <a:r>
              <a:rPr lang="en-US" dirty="0" smtClean="0"/>
              <a:t>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21</a:t>
            </a:fld>
            <a:endParaRPr lang="en-US"/>
          </a:p>
        </p:txBody>
      </p:sp>
      <p:pic>
        <p:nvPicPr>
          <p:cNvPr id="9" name="Content Placeholder 8" descr="Screen Shot 2016-06-01 at 5.32.2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" b="-12422"/>
          <a:stretch/>
        </p:blipFill>
        <p:spPr>
          <a:xfrm>
            <a:off x="822959" y="1688357"/>
            <a:ext cx="7543801" cy="3609068"/>
          </a:xfrm>
        </p:spPr>
      </p:pic>
      <p:sp>
        <p:nvSpPr>
          <p:cNvPr id="10" name="Rounded Rectangle 9"/>
          <p:cNvSpPr/>
          <p:nvPr/>
        </p:nvSpPr>
        <p:spPr>
          <a:xfrm>
            <a:off x="6618942" y="2480239"/>
            <a:ext cx="911412" cy="2181411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530354" y="2480239"/>
            <a:ext cx="806402" cy="2181411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812490"/>
            <a:ext cx="91440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Fetch-Save Operations Dominate the Costs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229527"/>
            <a:ext cx="91440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Directly enforcing deterministic multiplexing is costly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972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17059"/>
            <a:ext cx="9144000" cy="1792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dirty="0" smtClean="0"/>
              <a:t>Incurs huge </a:t>
            </a:r>
            <a:r>
              <a:rPr lang="en-US" sz="4300" dirty="0"/>
              <a:t>o</a:t>
            </a:r>
            <a:r>
              <a:rPr lang="en-US" sz="4300" dirty="0" smtClean="0"/>
              <a:t>verhead for real programs</a:t>
            </a:r>
          </a:p>
          <a:p>
            <a:pPr algn="ctr"/>
            <a:r>
              <a:rPr lang="en-US" sz="4300" dirty="0" smtClean="0"/>
              <a:t>(&gt; 4000X for </a:t>
            </a:r>
            <a:r>
              <a:rPr lang="en-US" sz="4300" dirty="0" err="1" smtClean="0"/>
              <a:t>powm</a:t>
            </a:r>
            <a:r>
              <a:rPr lang="en-US" sz="43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330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86604"/>
            <a:ext cx="8636000" cy="1143611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Optimizations:  Exploiting Data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O1: Eliminating copy </a:t>
            </a:r>
            <a:r>
              <a:rPr lang="en-US" b="1" dirty="0" smtClean="0"/>
              <a:t>operations</a:t>
            </a:r>
          </a:p>
          <a:p>
            <a:r>
              <a:rPr lang="en-US" dirty="0" smtClean="0"/>
              <a:t>Skip the </a:t>
            </a:r>
            <a:r>
              <a:rPr lang="en-US" dirty="0" smtClean="0">
                <a:solidFill>
                  <a:srgbClr val="FF6600"/>
                </a:solidFill>
              </a:rPr>
              <a:t>save</a:t>
            </a:r>
            <a:r>
              <a:rPr lang="en-US" dirty="0" smtClean="0"/>
              <a:t> operation for read-only data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O2</a:t>
            </a:r>
            <a:r>
              <a:rPr lang="en-US" b="1" dirty="0"/>
              <a:t>: Page </a:t>
            </a:r>
            <a:r>
              <a:rPr lang="en-US" b="1" dirty="0" smtClean="0"/>
              <a:t>Realignment</a:t>
            </a:r>
            <a:endParaRPr lang="en-US" b="1" dirty="0"/>
          </a:p>
          <a:p>
            <a:r>
              <a:rPr lang="en-US" dirty="0" smtClean="0"/>
              <a:t>Merge small data </a:t>
            </a:r>
            <a:r>
              <a:rPr lang="en-US" dirty="0" smtClean="0"/>
              <a:t>blocks </a:t>
            </a:r>
            <a:r>
              <a:rPr lang="en-US" dirty="0" smtClean="0"/>
              <a:t>into a single page</a:t>
            </a:r>
          </a:p>
          <a:p>
            <a:r>
              <a:rPr lang="en-US" dirty="0" smtClean="0"/>
              <a:t>R</a:t>
            </a:r>
            <a:r>
              <a:rPr lang="en-US" dirty="0" smtClean="0"/>
              <a:t>educes </a:t>
            </a:r>
            <a:r>
              <a:rPr lang="en-US" dirty="0" smtClean="0">
                <a:solidFill>
                  <a:srgbClr val="FF6600"/>
                </a:solidFill>
              </a:rPr>
              <a:t>fetch </a:t>
            </a:r>
            <a:r>
              <a:rPr lang="en-US" dirty="0" smtClean="0"/>
              <a:t>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1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29" y="286604"/>
            <a:ext cx="8860118" cy="1143611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Optimizations:  Exploiting Code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O3: </a:t>
            </a:r>
            <a:r>
              <a:rPr lang="en-US" dirty="0"/>
              <a:t>Level </a:t>
            </a:r>
            <a:r>
              <a:rPr lang="en-US" dirty="0" smtClean="0"/>
              <a:t>Merging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2235" y="4316404"/>
            <a:ext cx="6124214" cy="1757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2116" y="2342152"/>
            <a:ext cx="6124215" cy="19011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31"/>
          <p:cNvSpPr/>
          <p:nvPr/>
        </p:nvSpPr>
        <p:spPr>
          <a:xfrm>
            <a:off x="3160380" y="2563532"/>
            <a:ext cx="1331211" cy="485999"/>
          </a:xfrm>
          <a:prstGeom prst="flowChartTerminator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mul_mod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12" name="Shape 34"/>
          <p:cNvSpPr/>
          <p:nvPr/>
        </p:nvSpPr>
        <p:spPr>
          <a:xfrm>
            <a:off x="2824412" y="3486898"/>
            <a:ext cx="2003148" cy="646487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karatsuba_case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13" name="Shape 35"/>
          <p:cNvSpPr/>
          <p:nvPr/>
        </p:nvSpPr>
        <p:spPr>
          <a:xfrm>
            <a:off x="4933819" y="3476202"/>
            <a:ext cx="1759828" cy="646487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mpih_divrem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14" name="Shape 36"/>
          <p:cNvSpPr/>
          <p:nvPr/>
        </p:nvSpPr>
        <p:spPr>
          <a:xfrm>
            <a:off x="1374583" y="3476202"/>
            <a:ext cx="1358080" cy="586115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mpih_mul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15" name="Shape 37"/>
          <p:cNvSpPr/>
          <p:nvPr/>
        </p:nvSpPr>
        <p:spPr>
          <a:xfrm>
            <a:off x="2282542" y="4486024"/>
            <a:ext cx="3086911" cy="570294"/>
          </a:xfrm>
          <a:prstGeom prst="flowChartTerminator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mul_N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" sz="2000" dirty="0" smtClean="0">
                <a:latin typeface="Calibri"/>
                <a:cs typeface="Calibri"/>
              </a:rPr>
              <a:t>mul_N_basecase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16" name="Shape 38"/>
          <p:cNvSpPr/>
          <p:nvPr/>
        </p:nvSpPr>
        <p:spPr>
          <a:xfrm>
            <a:off x="825522" y="5386246"/>
            <a:ext cx="6000927" cy="562194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Arithmetic </a:t>
            </a:r>
            <a:r>
              <a:rPr lang="en" sz="2000" dirty="0">
                <a:latin typeface="Calibri"/>
                <a:cs typeface="Calibri"/>
              </a:rPr>
              <a:t>Operations (addition, subtraction, shift</a:t>
            </a:r>
            <a:r>
              <a:rPr lang="en" sz="2000" dirty="0" smtClean="0">
                <a:latin typeface="Calibri"/>
                <a:cs typeface="Calibri"/>
              </a:rPr>
              <a:t>)</a:t>
            </a:r>
            <a:endParaRPr lang="en" sz="2000" dirty="0">
              <a:latin typeface="Calibri"/>
              <a:cs typeface="Calibri"/>
            </a:endParaRPr>
          </a:p>
        </p:txBody>
      </p:sp>
      <p:cxnSp>
        <p:nvCxnSpPr>
          <p:cNvPr id="20" name="Shape 42"/>
          <p:cNvCxnSpPr>
            <a:stCxn id="9" idx="2"/>
            <a:endCxn id="14" idx="0"/>
          </p:cNvCxnSpPr>
          <p:nvPr/>
        </p:nvCxnSpPr>
        <p:spPr>
          <a:xfrm flipH="1">
            <a:off x="2053623" y="3049531"/>
            <a:ext cx="1772363" cy="42667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43"/>
          <p:cNvCxnSpPr>
            <a:stCxn id="9" idx="2"/>
            <a:endCxn id="12" idx="0"/>
          </p:cNvCxnSpPr>
          <p:nvPr/>
        </p:nvCxnSpPr>
        <p:spPr>
          <a:xfrm>
            <a:off x="3825986" y="3049531"/>
            <a:ext cx="0" cy="43736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44"/>
          <p:cNvCxnSpPr>
            <a:stCxn id="9" idx="2"/>
            <a:endCxn id="13" idx="0"/>
          </p:cNvCxnSpPr>
          <p:nvPr/>
        </p:nvCxnSpPr>
        <p:spPr>
          <a:xfrm>
            <a:off x="3825986" y="3049531"/>
            <a:ext cx="1987747" cy="42667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" name="Shape 45"/>
          <p:cNvCxnSpPr>
            <a:stCxn id="12" idx="2"/>
            <a:endCxn id="15" idx="0"/>
          </p:cNvCxnSpPr>
          <p:nvPr/>
        </p:nvCxnSpPr>
        <p:spPr>
          <a:xfrm>
            <a:off x="3825986" y="4133385"/>
            <a:ext cx="12" cy="35263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" name="Shape 46"/>
          <p:cNvCxnSpPr>
            <a:stCxn id="15" idx="2"/>
            <a:endCxn id="16" idx="0"/>
          </p:cNvCxnSpPr>
          <p:nvPr/>
        </p:nvCxnSpPr>
        <p:spPr>
          <a:xfrm flipH="1">
            <a:off x="3825986" y="5056318"/>
            <a:ext cx="12" cy="32992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" name="Right Arrow 24"/>
          <p:cNvSpPr/>
          <p:nvPr/>
        </p:nvSpPr>
        <p:spPr>
          <a:xfrm rot="2589341">
            <a:off x="6924400" y="3880081"/>
            <a:ext cx="395744" cy="177736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Rectangle 26"/>
          <p:cNvSpPr/>
          <p:nvPr/>
        </p:nvSpPr>
        <p:spPr>
          <a:xfrm>
            <a:off x="7327403" y="3847249"/>
            <a:ext cx="1517769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Right Arrow 30"/>
          <p:cNvSpPr/>
          <p:nvPr/>
        </p:nvSpPr>
        <p:spPr>
          <a:xfrm rot="19364540">
            <a:off x="6856331" y="4680741"/>
            <a:ext cx="395744" cy="177736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TextBox 32"/>
          <p:cNvSpPr txBox="1"/>
          <p:nvPr/>
        </p:nvSpPr>
        <p:spPr>
          <a:xfrm>
            <a:off x="7467518" y="2755324"/>
            <a:ext cx="1375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Enclave’s</a:t>
            </a:r>
          </a:p>
          <a:p>
            <a:pPr algn="ctr"/>
            <a:r>
              <a:rPr lang="en-US" dirty="0" smtClean="0"/>
              <a:t>Staging Page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8528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5" grpId="0" animBg="1"/>
      <p:bldP spid="25" grpId="1" animBg="1"/>
      <p:bldP spid="27" grpId="0" animBg="1"/>
      <p:bldP spid="31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286604"/>
            <a:ext cx="8591176" cy="1143611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Optimizations:  Exploiting </a:t>
            </a:r>
            <a:r>
              <a:rPr lang="en-US" dirty="0" smtClean="0"/>
              <a:t>Code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O4: MUX Elimination, no staging area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57409" y="4316404"/>
            <a:ext cx="6169039" cy="1757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7410" y="2342152"/>
            <a:ext cx="6198921" cy="19011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hape 31"/>
          <p:cNvSpPr/>
          <p:nvPr/>
        </p:nvSpPr>
        <p:spPr>
          <a:xfrm>
            <a:off x="3160380" y="2563532"/>
            <a:ext cx="1331211" cy="485999"/>
          </a:xfrm>
          <a:prstGeom prst="flowChartTerminator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mul_mod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40" name="Shape 34"/>
          <p:cNvSpPr/>
          <p:nvPr/>
        </p:nvSpPr>
        <p:spPr>
          <a:xfrm>
            <a:off x="2824412" y="3486898"/>
            <a:ext cx="2003148" cy="646487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karatsuba_case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41" name="Shape 35"/>
          <p:cNvSpPr/>
          <p:nvPr/>
        </p:nvSpPr>
        <p:spPr>
          <a:xfrm>
            <a:off x="4933819" y="3476202"/>
            <a:ext cx="1759828" cy="646487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mpih_divrem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42" name="Shape 36"/>
          <p:cNvSpPr/>
          <p:nvPr/>
        </p:nvSpPr>
        <p:spPr>
          <a:xfrm>
            <a:off x="1374583" y="3476202"/>
            <a:ext cx="1358080" cy="586115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mpih_mul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43" name="Shape 37"/>
          <p:cNvSpPr/>
          <p:nvPr/>
        </p:nvSpPr>
        <p:spPr>
          <a:xfrm>
            <a:off x="2282542" y="4486024"/>
            <a:ext cx="3086911" cy="570294"/>
          </a:xfrm>
          <a:prstGeom prst="flowChartTerminator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mul_N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" sz="2000" dirty="0" smtClean="0">
                <a:latin typeface="Calibri"/>
                <a:cs typeface="Calibri"/>
              </a:rPr>
              <a:t>mul_N_basecase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44" name="Shape 38"/>
          <p:cNvSpPr/>
          <p:nvPr/>
        </p:nvSpPr>
        <p:spPr>
          <a:xfrm>
            <a:off x="825522" y="5386246"/>
            <a:ext cx="6000927" cy="562194"/>
          </a:xfrm>
          <a:prstGeom prst="flowChartTerminator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>
                <a:latin typeface="Calibri"/>
                <a:cs typeface="Calibri"/>
              </a:rPr>
              <a:t>Arithmetic </a:t>
            </a:r>
            <a:r>
              <a:rPr lang="en" sz="2000" dirty="0">
                <a:latin typeface="Calibri"/>
                <a:cs typeface="Calibri"/>
              </a:rPr>
              <a:t>Operations (addition, subtraction, shift</a:t>
            </a:r>
            <a:r>
              <a:rPr lang="en" sz="2000" dirty="0" smtClean="0">
                <a:latin typeface="Calibri"/>
                <a:cs typeface="Calibri"/>
              </a:rPr>
              <a:t>)</a:t>
            </a:r>
            <a:endParaRPr lang="en" sz="2000" dirty="0">
              <a:latin typeface="Calibri"/>
              <a:cs typeface="Calibri"/>
            </a:endParaRPr>
          </a:p>
        </p:txBody>
      </p:sp>
      <p:cxnSp>
        <p:nvCxnSpPr>
          <p:cNvPr id="45" name="Shape 42"/>
          <p:cNvCxnSpPr>
            <a:stCxn id="39" idx="2"/>
            <a:endCxn id="42" idx="0"/>
          </p:cNvCxnSpPr>
          <p:nvPr/>
        </p:nvCxnSpPr>
        <p:spPr>
          <a:xfrm flipH="1">
            <a:off x="2053623" y="3049531"/>
            <a:ext cx="1772363" cy="42667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" name="Shape 43"/>
          <p:cNvCxnSpPr>
            <a:stCxn id="39" idx="2"/>
            <a:endCxn id="40" idx="0"/>
          </p:cNvCxnSpPr>
          <p:nvPr/>
        </p:nvCxnSpPr>
        <p:spPr>
          <a:xfrm>
            <a:off x="3825986" y="3049531"/>
            <a:ext cx="0" cy="43736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" name="Shape 44"/>
          <p:cNvCxnSpPr>
            <a:stCxn id="39" idx="2"/>
            <a:endCxn id="41" idx="0"/>
          </p:cNvCxnSpPr>
          <p:nvPr/>
        </p:nvCxnSpPr>
        <p:spPr>
          <a:xfrm>
            <a:off x="3825986" y="3049531"/>
            <a:ext cx="1987747" cy="42667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" name="Shape 45"/>
          <p:cNvCxnSpPr>
            <a:stCxn id="40" idx="2"/>
            <a:endCxn id="43" idx="0"/>
          </p:cNvCxnSpPr>
          <p:nvPr/>
        </p:nvCxnSpPr>
        <p:spPr>
          <a:xfrm>
            <a:off x="3825986" y="4133385"/>
            <a:ext cx="12" cy="35263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Shape 46"/>
          <p:cNvCxnSpPr>
            <a:stCxn id="43" idx="2"/>
            <a:endCxn id="44" idx="0"/>
          </p:cNvCxnSpPr>
          <p:nvPr/>
        </p:nvCxnSpPr>
        <p:spPr>
          <a:xfrm flipH="1">
            <a:off x="3825986" y="5056318"/>
            <a:ext cx="12" cy="32992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" name="Rectangle 53"/>
          <p:cNvSpPr/>
          <p:nvPr/>
        </p:nvSpPr>
        <p:spPr>
          <a:xfrm>
            <a:off x="7327403" y="2342152"/>
            <a:ext cx="1517769" cy="19011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Code Page 1</a:t>
            </a:r>
            <a:endParaRPr lang="en-SG" dirty="0"/>
          </a:p>
        </p:txBody>
      </p:sp>
      <p:sp>
        <p:nvSpPr>
          <p:cNvPr id="56" name="Rectangle 55"/>
          <p:cNvSpPr/>
          <p:nvPr/>
        </p:nvSpPr>
        <p:spPr>
          <a:xfrm>
            <a:off x="7327403" y="4316403"/>
            <a:ext cx="1517769" cy="17574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Code Page 2</a:t>
            </a:r>
            <a:endParaRPr lang="en-SG" dirty="0"/>
          </a:p>
        </p:txBody>
      </p:sp>
      <p:sp>
        <p:nvSpPr>
          <p:cNvPr id="57" name="Right Arrow 56"/>
          <p:cNvSpPr/>
          <p:nvPr/>
        </p:nvSpPr>
        <p:spPr>
          <a:xfrm>
            <a:off x="6890526" y="3353896"/>
            <a:ext cx="395744" cy="21602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Right Arrow 57"/>
          <p:cNvSpPr/>
          <p:nvPr/>
        </p:nvSpPr>
        <p:spPr>
          <a:xfrm>
            <a:off x="6871272" y="4954327"/>
            <a:ext cx="395744" cy="177736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451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4" grpId="0" animBg="1"/>
      <p:bldP spid="56" grpId="0" animBg="1"/>
      <p:bldP spid="57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286604"/>
            <a:ext cx="8576236" cy="1143611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Optimizations:  </a:t>
            </a:r>
            <a:r>
              <a:rPr lang="en-US" dirty="0" smtClean="0"/>
              <a:t>Exploiting Code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O5: Control-to-Data </a:t>
            </a:r>
            <a:r>
              <a:rPr lang="en-US" dirty="0" smtClean="0"/>
              <a:t>Dependency Transformation (if-conversion)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6116" y="3297517"/>
            <a:ext cx="3031865" cy="1150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if (c)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    result = result*2;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6119" y="3297517"/>
            <a:ext cx="3570641" cy="1150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staging_area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[0] = result;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staging_area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[1] = result*2;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result =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staging_area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[c];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4034" y="2808370"/>
            <a:ext cx="294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Input-dependent </a:t>
            </a:r>
            <a:r>
              <a:rPr lang="en-US" dirty="0"/>
              <a:t>c</a:t>
            </a:r>
            <a:r>
              <a:rPr lang="en-US" dirty="0" smtClean="0"/>
              <a:t>ode access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6119" y="2813456"/>
            <a:ext cx="290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Input-dependent data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50992" y="1581721"/>
            <a:ext cx="1731981" cy="3660588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27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714151" y="1805838"/>
            <a:ext cx="1374588" cy="1359647"/>
          </a:xfrm>
          <a:prstGeom prst="verticalScroll">
            <a:avLst/>
          </a:prstGeom>
          <a:solidFill>
            <a:schemeClr val="accent1">
              <a:shade val="85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  <a:p>
            <a:pPr algn="ctr"/>
            <a:r>
              <a:rPr lang="en-US" dirty="0" smtClean="0"/>
              <a:t>Source</a:t>
            </a:r>
          </a:p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714151" y="3539017"/>
            <a:ext cx="1374588" cy="1434352"/>
          </a:xfrm>
          <a:prstGeom prst="foldedCorner">
            <a:avLst/>
          </a:prstGeom>
          <a:solidFill>
            <a:schemeClr val="accent1">
              <a:shade val="85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Developer</a:t>
            </a:r>
          </a:p>
          <a:p>
            <a:pPr algn="ctr"/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00143" y="1598712"/>
            <a:ext cx="5845039" cy="2076823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220045" y="1791210"/>
            <a:ext cx="1461535" cy="1068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Rewrite</a:t>
            </a:r>
          </a:p>
          <a:p>
            <a:pPr algn="ctr"/>
            <a:r>
              <a:rPr lang="en-US" dirty="0" smtClean="0"/>
              <a:t>Program </a:t>
            </a:r>
            <a:r>
              <a:rPr lang="en-US" dirty="0" smtClean="0"/>
              <a:t> Instructions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089792" y="1782701"/>
            <a:ext cx="1540514" cy="1128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Sensitive</a:t>
            </a:r>
          </a:p>
          <a:p>
            <a:pPr algn="ctr"/>
            <a:r>
              <a:rPr lang="en-US" dirty="0" smtClean="0"/>
              <a:t>Code &amp; Data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643676" y="2176386"/>
            <a:ext cx="546093" cy="341457"/>
          </a:xfrm>
          <a:prstGeom prst="rightArrow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7678970" y="3836081"/>
            <a:ext cx="546764" cy="324923"/>
          </a:xfrm>
          <a:prstGeom prst="rightArrow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167641" y="4362824"/>
            <a:ext cx="1513939" cy="916295"/>
          </a:xfrm>
          <a:prstGeom prst="roundRect">
            <a:avLst/>
          </a:prstGeom>
          <a:solidFill>
            <a:srgbClr val="37A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PF-Oblivious</a:t>
            </a:r>
            <a:endParaRPr lang="en-US" dirty="0" smtClean="0"/>
          </a:p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64755" y="5300214"/>
            <a:ext cx="961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</a:t>
            </a:r>
            <a:endParaRPr lang="en-US" sz="2800" dirty="0"/>
          </a:p>
        </p:txBody>
      </p:sp>
      <p:sp>
        <p:nvSpPr>
          <p:cNvPr id="23" name="Right Arrow 22"/>
          <p:cNvSpPr/>
          <p:nvPr/>
        </p:nvSpPr>
        <p:spPr>
          <a:xfrm>
            <a:off x="2394287" y="2493137"/>
            <a:ext cx="546093" cy="341457"/>
          </a:xfrm>
          <a:prstGeom prst="rightArrow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86610" y="5359978"/>
            <a:ext cx="1228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</a:t>
            </a:r>
            <a:r>
              <a:rPr lang="en-US" sz="2800" dirty="0" smtClean="0"/>
              <a:t>put</a:t>
            </a:r>
            <a:endParaRPr lang="en-US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5189769" y="1782977"/>
            <a:ext cx="1491417" cy="1068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Determinise</a:t>
            </a:r>
            <a:endParaRPr lang="en-US" dirty="0" smtClean="0"/>
          </a:p>
          <a:p>
            <a:pPr algn="ctr"/>
            <a:r>
              <a:rPr lang="en-US" dirty="0" smtClean="0"/>
              <a:t>Page</a:t>
            </a:r>
            <a:r>
              <a:rPr lang="en-US" dirty="0" smtClean="0"/>
              <a:t> Layout 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6681186" y="2149494"/>
            <a:ext cx="546093" cy="341457"/>
          </a:xfrm>
          <a:prstGeom prst="rightArrow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5130005" y="2906070"/>
            <a:ext cx="1593525" cy="64247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Developer Optimization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2295" y="5827431"/>
            <a:ext cx="91440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Implemented as Clang-LLVM Compiler Pass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80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6604"/>
            <a:ext cx="8964706" cy="114361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Evaluation: Effectiveness of Optimizations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" y="2230101"/>
            <a:ext cx="8964488" cy="272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274350"/>
            <a:ext cx="914400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Case-Specific Optimizations Are Orders of Magnitude Better!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8262470" y="2939630"/>
            <a:ext cx="732119" cy="200589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827059" y="2928474"/>
            <a:ext cx="657412" cy="2028215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5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17059"/>
            <a:ext cx="9144000" cy="1792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dirty="0" smtClean="0"/>
              <a:t>Hardware-based Solution</a:t>
            </a:r>
          </a:p>
        </p:txBody>
      </p:sp>
    </p:spTree>
    <p:extLst>
      <p:ext uri="{BB962C8B-B14F-4D97-AF65-F5344CB8AC3E}">
        <p14:creationId xmlns:p14="http://schemas.microsoft.com/office/powerpoint/2010/main" val="235273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Isolated </a:t>
            </a:r>
            <a:r>
              <a:rPr lang="en-US" dirty="0" smtClean="0"/>
              <a:t>Enclaves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99246"/>
            <a:ext cx="4058008" cy="40233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OS cannot access application’s memory</a:t>
            </a:r>
            <a:endParaRPr lang="en-US" dirty="0" smtClean="0"/>
          </a:p>
          <a:p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 Long </a:t>
            </a:r>
            <a:r>
              <a:rPr lang="en-US" dirty="0" smtClean="0"/>
              <a:t>line of </a:t>
            </a:r>
            <a:r>
              <a:rPr lang="en-US" dirty="0" smtClean="0"/>
              <a:t>work: Overshadow</a:t>
            </a:r>
            <a:r>
              <a:rPr lang="en-US" dirty="0" smtClean="0"/>
              <a:t>, </a:t>
            </a:r>
            <a:r>
              <a:rPr lang="en-US" dirty="0" err="1"/>
              <a:t>I</a:t>
            </a:r>
            <a:r>
              <a:rPr lang="en-US" dirty="0" err="1" smtClean="0"/>
              <a:t>nktag</a:t>
            </a:r>
            <a:r>
              <a:rPr lang="en-US" dirty="0" smtClean="0"/>
              <a:t>, </a:t>
            </a:r>
            <a:r>
              <a:rPr lang="en-US" dirty="0" err="1" smtClean="0"/>
              <a:t>AppShield</a:t>
            </a:r>
            <a:r>
              <a:rPr lang="en-US" dirty="0" smtClean="0"/>
              <a:t>, </a:t>
            </a:r>
            <a:r>
              <a:rPr lang="en-US" dirty="0" err="1" smtClean="0"/>
              <a:t>PodArch</a:t>
            </a:r>
            <a:r>
              <a:rPr lang="en-US" dirty="0" smtClean="0"/>
              <a:t>, </a:t>
            </a:r>
            <a:r>
              <a:rPr lang="en-US" dirty="0" smtClean="0"/>
              <a:t>Intel SGX, </a:t>
            </a:r>
            <a:r>
              <a:rPr lang="is-IS" dirty="0" smtClean="0"/>
              <a:t>….</a:t>
            </a:r>
            <a:endParaRPr lang="en-US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80967" y="3320201"/>
            <a:ext cx="3779263" cy="1267891"/>
          </a:xfrm>
          <a:prstGeom prst="roundRect">
            <a:avLst/>
          </a:prstGeom>
          <a:solidFill>
            <a:srgbClr val="FF0000">
              <a:alpha val="48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459" y="2061547"/>
            <a:ext cx="965054" cy="965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593" y="2091953"/>
            <a:ext cx="931020" cy="7612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087" y="2409488"/>
            <a:ext cx="1111250" cy="4185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80967" y="4588093"/>
            <a:ext cx="3779263" cy="443862"/>
          </a:xfrm>
          <a:prstGeom prst="roundRect">
            <a:avLst/>
          </a:prstGeom>
          <a:solidFill>
            <a:srgbClr val="008000">
              <a:alpha val="38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CPU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184" y="3497733"/>
            <a:ext cx="965301" cy="96530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397157" y="1811884"/>
            <a:ext cx="3263073" cy="144112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17003" y="3886432"/>
            <a:ext cx="144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Untrusted</a:t>
            </a:r>
            <a:r>
              <a:rPr lang="en-US" dirty="0" smtClean="0"/>
              <a:t> </a:t>
            </a:r>
            <a:r>
              <a:rPr lang="en-US" dirty="0">
                <a:solidFill>
                  <a:schemeClr val="lt1"/>
                </a:solidFill>
              </a:rPr>
              <a:t>OS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0686" y="5448895"/>
            <a:ext cx="9174686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From October 2015, Intel </a:t>
            </a:r>
            <a:r>
              <a:rPr lang="en-US" sz="3200" dirty="0" smtClean="0"/>
              <a:t>ha</a:t>
            </a:r>
            <a:r>
              <a:rPr lang="en-US" sz="3200" dirty="0" smtClean="0"/>
              <a:t>s started shipping SGX support in commodity </a:t>
            </a:r>
            <a:r>
              <a:rPr lang="en-US" sz="3200" dirty="0" err="1" smtClean="0"/>
              <a:t>Skylake</a:t>
            </a:r>
            <a:r>
              <a:rPr lang="en-US" sz="3200" dirty="0" smtClean="0"/>
              <a:t> Processors</a:t>
            </a:r>
            <a:endParaRPr lang="en-US" sz="3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237215" y="4485318"/>
            <a:ext cx="2116795" cy="6445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Intel SGX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283613" y="1811884"/>
            <a:ext cx="12000" cy="1441129"/>
          </a:xfrm>
          <a:prstGeom prst="lin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71857" y="1808296"/>
            <a:ext cx="12000" cy="1441129"/>
          </a:xfrm>
          <a:prstGeom prst="lin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4212093" y="2103358"/>
            <a:ext cx="1807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Enclaves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0556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Hardware </a:t>
            </a:r>
            <a:r>
              <a:rPr lang="en-US" dirty="0"/>
              <a:t>Approach: </a:t>
            </a:r>
            <a:r>
              <a:rPr lang="en-US" dirty="0" smtClean="0"/>
              <a:t>Contractual </a:t>
            </a:r>
            <a:r>
              <a:rPr lang="en-US" dirty="0"/>
              <a:t>Execution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30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51584" y="1880940"/>
            <a:ext cx="4191896" cy="42598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6720">
            <a:solidFill>
              <a:schemeClr val="bg1">
                <a:lumMod val="65000"/>
              </a:schemeClr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SG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404548" y="3094494"/>
            <a:ext cx="3540075" cy="6069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18360">
            <a:solidFill>
              <a:srgbClr val="111111"/>
            </a:solidFill>
            <a:prstDash val="solid"/>
          </a:ln>
        </p:spPr>
        <p:txBody>
          <a:bodyPr vert="horz" wrap="none" lIns="99000" tIns="54000" rIns="99000" bIns="54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SG" sz="24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Sensitive Computation</a:t>
            </a:r>
          </a:p>
        </p:txBody>
      </p:sp>
      <p:cxnSp>
        <p:nvCxnSpPr>
          <p:cNvPr id="12" name="Elbow Connector 11"/>
          <p:cNvCxnSpPr/>
          <p:nvPr/>
        </p:nvCxnSpPr>
        <p:spPr>
          <a:xfrm>
            <a:off x="4944624" y="3501659"/>
            <a:ext cx="0" cy="0"/>
          </a:xfrm>
          <a:prstGeom prst="bentConnector3">
            <a:avLst/>
          </a:prstGeom>
          <a:noFill/>
          <a:ln w="0">
            <a:solidFill>
              <a:srgbClr val="808080"/>
            </a:solidFill>
            <a:prstDash val="solid"/>
          </a:ln>
        </p:spPr>
      </p:cxnSp>
      <p:sp>
        <p:nvSpPr>
          <p:cNvPr id="13" name="TextBox 12"/>
          <p:cNvSpPr txBox="1"/>
          <p:nvPr/>
        </p:nvSpPr>
        <p:spPr>
          <a:xfrm>
            <a:off x="2334453" y="1880940"/>
            <a:ext cx="1539151" cy="52176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SG" sz="2800" b="1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Enclave</a:t>
            </a:r>
            <a:endParaRPr lang="en-SG" sz="3600" b="1" i="0" u="none" strike="noStrike" kern="1200" dirty="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404548" y="2541539"/>
            <a:ext cx="3540075" cy="54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18360">
            <a:solidFill>
              <a:srgbClr val="111111"/>
            </a:solidFill>
            <a:prstDash val="solid"/>
          </a:ln>
        </p:spPr>
        <p:txBody>
          <a:bodyPr vert="horz" wrap="none" lIns="99000" tIns="54000" rIns="99000" bIns="54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SG" sz="24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Page Contract:</a:t>
            </a:r>
            <a:r>
              <a:rPr lang="en-SG" sz="22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</a:t>
            </a:r>
            <a:r>
              <a:rPr lang="en-SG" sz="20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{P1, P2, </a:t>
            </a:r>
            <a:r>
              <a:rPr lang="en-SG" sz="20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P3}</a:t>
            </a:r>
            <a:endParaRPr lang="en-SG" sz="2000" b="0" i="0" u="none" strike="noStrike" kern="1200" dirty="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4944624" y="2861220"/>
            <a:ext cx="1257760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  <a:headEnd type="none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SG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H="1">
            <a:off x="4964064" y="4586339"/>
            <a:ext cx="1232560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SG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4964064" y="5043540"/>
            <a:ext cx="1238320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SG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350237" y="4220579"/>
            <a:ext cx="3613826" cy="1554479"/>
            <a:chOff x="1350237" y="4220579"/>
            <a:chExt cx="3613826" cy="1554479"/>
          </a:xfrm>
        </p:grpSpPr>
        <p:sp>
          <p:nvSpPr>
            <p:cNvPr id="11" name="Freeform 10"/>
            <p:cNvSpPr/>
            <p:nvPr/>
          </p:nvSpPr>
          <p:spPr>
            <a:xfrm>
              <a:off x="1350237" y="4220579"/>
              <a:ext cx="3613826" cy="15544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18360">
              <a:solidFill>
                <a:srgbClr val="111111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SG" sz="2400" b="0" i="0" u="none" strike="noStrike" kern="1200" dirty="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Enclave Fault Handler: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SG" sz="9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SG" sz="900" dirty="0">
                <a:latin typeface="Liberation Sans" pitchFamily="18"/>
                <a:ea typeface="WenQuanYi Micro Hei" pitchFamily="2"/>
                <a:cs typeface="Lohit Hind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SG" sz="9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SG" sz="900" dirty="0">
                <a:latin typeface="Liberation Sans" pitchFamily="18"/>
                <a:ea typeface="WenQuanYi Micro Hei" pitchFamily="2"/>
                <a:cs typeface="Lohit Hind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SG" sz="900" b="0" i="0" u="none" strike="noStrike" kern="1200" dirty="0" smtClean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SG" sz="900" dirty="0"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4388" y="4764754"/>
              <a:ext cx="19742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hangingPunct="0"/>
              <a:r>
                <a:rPr lang="en-SG" dirty="0" smtClean="0">
                  <a:latin typeface="Consolas"/>
                  <a:ea typeface="WenQuanYi Micro Hei" pitchFamily="2"/>
                  <a:cs typeface="Consolas"/>
                </a:rPr>
                <a:t>get TIME</a:t>
              </a:r>
              <a:endParaRPr lang="en-SG" dirty="0">
                <a:latin typeface="Consolas"/>
                <a:ea typeface="WenQuanYi Micro Hei" pitchFamily="2"/>
                <a:cs typeface="Consolas"/>
              </a:endParaRPr>
            </a:p>
            <a:p>
              <a:pPr lvl="0" hangingPunct="0"/>
              <a:r>
                <a:rPr lang="en-SG" dirty="0" smtClean="0">
                  <a:latin typeface="Consolas"/>
                  <a:ea typeface="WenQuanYi Micro Hei" pitchFamily="2"/>
                  <a:cs typeface="Consolas"/>
                </a:rPr>
                <a:t>wait (TIME- k)</a:t>
              </a:r>
              <a:endParaRPr lang="en-SG" dirty="0">
                <a:latin typeface="Consolas"/>
                <a:ea typeface="WenQuanYi Micro Hei" pitchFamily="2"/>
                <a:cs typeface="Consolas"/>
              </a:endParaRPr>
            </a:p>
            <a:p>
              <a:pPr lvl="0" hangingPunct="0"/>
              <a:r>
                <a:rPr lang="en-SG" dirty="0" smtClean="0">
                  <a:latin typeface="Consolas"/>
                  <a:ea typeface="WenQuanYi Micro Hei" pitchFamily="2"/>
                  <a:cs typeface="Consolas"/>
                </a:rPr>
                <a:t>terminate </a:t>
              </a:r>
              <a:r>
                <a:rPr lang="en-SG" dirty="0">
                  <a:latin typeface="Consolas"/>
                  <a:ea typeface="WenQuanYi Micro Hei" pitchFamily="2"/>
                  <a:cs typeface="Consolas"/>
                </a:rPr>
                <a:t>(</a:t>
              </a:r>
              <a:r>
                <a:rPr lang="en-SG" dirty="0" smtClean="0">
                  <a:latin typeface="Consolas"/>
                  <a:ea typeface="WenQuanYi Micro Hei" pitchFamily="2"/>
                  <a:cs typeface="Consolas"/>
                </a:rPr>
                <a:t>)</a:t>
              </a:r>
              <a:endParaRPr lang="en-SG" dirty="0">
                <a:latin typeface="Consolas"/>
                <a:ea typeface="WenQuanYi Micro Hei" pitchFamily="2"/>
                <a:cs typeface="Consolas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6202384" y="2144070"/>
            <a:ext cx="2532769" cy="1162109"/>
          </a:xfrm>
          <a:prstGeom prst="roundRect">
            <a:avLst/>
          </a:prstGeom>
          <a:solidFill>
            <a:srgbClr val="FF0000">
              <a:alpha val="48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433" y="2258543"/>
            <a:ext cx="965301" cy="965301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209206" y="4220580"/>
            <a:ext cx="2570770" cy="994674"/>
          </a:xfrm>
          <a:prstGeom prst="roundRect">
            <a:avLst/>
          </a:prstGeom>
          <a:solidFill>
            <a:srgbClr val="008000">
              <a:alpha val="38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363007" y="3977058"/>
            <a:ext cx="652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</a:t>
            </a:r>
          </a:p>
          <a:p>
            <a:r>
              <a:rPr lang="en-US" dirty="0" smtClean="0"/>
              <a:t>Fault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66156" y="5014441"/>
            <a:ext cx="89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Abort </a:t>
            </a:r>
          </a:p>
          <a:p>
            <a:r>
              <a:rPr lang="en-US" dirty="0" smtClean="0"/>
              <a:t>Enclave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15" idx="0"/>
          </p:cNvCxnSpPr>
          <p:nvPr/>
        </p:nvCxnSpPr>
        <p:spPr>
          <a:xfrm>
            <a:off x="4944624" y="2861220"/>
            <a:ext cx="1320448" cy="1359359"/>
          </a:xfrm>
          <a:prstGeom prst="straightConnector1">
            <a:avLst/>
          </a:prstGeom>
          <a:noFill/>
          <a:ln w="36720">
            <a:solidFill>
              <a:srgbClr val="000000"/>
            </a:solidFill>
            <a:prstDash val="solid"/>
            <a:headEnd type="none"/>
            <a:tailEnd type="arrow"/>
          </a:ln>
        </p:spPr>
      </p:cxnSp>
      <p:sp>
        <p:nvSpPr>
          <p:cNvPr id="50" name="TextBox 49"/>
          <p:cNvSpPr txBox="1"/>
          <p:nvPr/>
        </p:nvSpPr>
        <p:spPr>
          <a:xfrm>
            <a:off x="5242517" y="244333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995515" y="3516789"/>
            <a:ext cx="94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7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/>
      <p:bldP spid="14" grpId="0" animBg="1"/>
      <p:bldP spid="15" grpId="0" animBg="1"/>
      <p:bldP spid="15" grpId="1" animBg="1"/>
      <p:bldP spid="17" grpId="0" animBg="1"/>
      <p:bldP spid="18" grpId="0" animBg="1"/>
      <p:bldP spid="28" grpId="0" animBg="1"/>
      <p:bldP spid="39" grpId="0" animBg="1"/>
      <p:bldP spid="44" grpId="0"/>
      <p:bldP spid="46" grpId="0"/>
      <p:bldP spid="50" grpId="0"/>
      <p:bldP spid="50" grpId="1"/>
      <p:bldP spid="51" grpId="0"/>
      <p:bldP spid="5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Hardware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charset="2"/>
              <a:buChar char="§"/>
            </a:pPr>
            <a:r>
              <a:rPr lang="en-US" dirty="0" smtClean="0"/>
              <a:t> I</a:t>
            </a:r>
            <a:r>
              <a:rPr lang="en-US" dirty="0" smtClean="0"/>
              <a:t>nform enclave about the page-fault</a:t>
            </a:r>
          </a:p>
          <a:p>
            <a:pPr lvl="2"/>
            <a:r>
              <a:rPr lang="en-US" sz="2400" dirty="0" smtClean="0"/>
              <a:t>Support available in SGX v2</a:t>
            </a:r>
          </a:p>
          <a:p>
            <a:pPr lvl="2"/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/>
              <a:t>Establishing and enforcing contracts</a:t>
            </a:r>
          </a:p>
          <a:p>
            <a:pPr lvl="2"/>
            <a:r>
              <a:rPr lang="en-US" sz="2400" dirty="0"/>
              <a:t>Requires additional hardware support</a:t>
            </a:r>
            <a:endParaRPr lang="en-US" sz="2400" dirty="0"/>
          </a:p>
          <a:p>
            <a:pPr marL="384048" lvl="2" indent="0">
              <a:buNone/>
            </a:pPr>
            <a:endParaRPr lang="en-US" dirty="0" smtClean="0"/>
          </a:p>
          <a:p>
            <a:r>
              <a:rPr lang="en-US" dirty="0" smtClean="0"/>
              <a:t>Implemented as amendments to </a:t>
            </a:r>
            <a:r>
              <a:rPr lang="en-US" dirty="0" err="1" smtClean="0"/>
              <a:t>P</a:t>
            </a:r>
            <a:r>
              <a:rPr lang="en-US" dirty="0" err="1" smtClean="0"/>
              <a:t>odArch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857863" cy="11436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</a:t>
            </a:r>
            <a:br>
              <a:rPr lang="en-US" dirty="0" smtClean="0"/>
            </a:br>
            <a:r>
              <a:rPr lang="en-US" dirty="0" smtClean="0"/>
              <a:t>Hardware-based Solution Overhead</a:t>
            </a:r>
            <a:endParaRPr lang="en-US" dirty="0"/>
          </a:p>
        </p:txBody>
      </p:sp>
      <p:pic>
        <p:nvPicPr>
          <p:cNvPr id="5" name="Content Placeholder 4" descr="Screen Shot 2016-06-01 at 5.48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18" b="-40518"/>
          <a:stretch>
            <a:fillRect/>
          </a:stretch>
        </p:blipFill>
        <p:spPr>
          <a:xfrm>
            <a:off x="359782" y="1064886"/>
            <a:ext cx="8321041" cy="40233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32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01882" y="2300944"/>
            <a:ext cx="762001" cy="185270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274350"/>
            <a:ext cx="914400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Simpler Defense with 7% overheads is possible with a hardware modification!</a:t>
            </a:r>
          </a:p>
        </p:txBody>
      </p:sp>
    </p:spTree>
    <p:extLst>
      <p:ext uri="{BB962C8B-B14F-4D97-AF65-F5344CB8AC3E}">
        <p14:creationId xmlns:p14="http://schemas.microsoft.com/office/powerpoint/2010/main" val="332043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Related</a:t>
            </a:r>
            <a:r>
              <a:rPr lang="en-US" sz="4000" dirty="0">
                <a:solidFill>
                  <a:srgbClr val="C80D06"/>
                </a:solidFill>
              </a:rPr>
              <a:t> </a:t>
            </a:r>
            <a:r>
              <a:rPr lang="en-US" dirty="0"/>
              <a:t>Work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33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69856" y="1885890"/>
            <a:ext cx="2693656" cy="17896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Oblivious RAM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81741" y="1885890"/>
            <a:ext cx="2693656" cy="17896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Self-paging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269856" y="4193592"/>
            <a:ext cx="2693656" cy="17896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Cache</a:t>
            </a:r>
          </a:p>
          <a:p>
            <a:pPr algn="ctr"/>
            <a:r>
              <a:rPr lang="en-US" sz="3200" dirty="0" smtClean="0"/>
              <a:t>Hardening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4981741" y="4193592"/>
            <a:ext cx="2693656" cy="17896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Time</a:t>
            </a:r>
          </a:p>
          <a:p>
            <a:pPr algn="ctr"/>
            <a:r>
              <a:rPr lang="en-US" sz="3200" dirty="0" smtClean="0"/>
              <a:t>Bucketing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647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53" y="1587825"/>
            <a:ext cx="8979647" cy="431393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 Attacks on </a:t>
            </a:r>
            <a:r>
              <a:rPr lang="en-US" dirty="0" err="1" smtClean="0"/>
              <a:t>OpenSSL</a:t>
            </a:r>
            <a:r>
              <a:rPr lang="en-US" dirty="0" smtClean="0"/>
              <a:t> and </a:t>
            </a:r>
            <a:r>
              <a:rPr lang="en-US" dirty="0" err="1" smtClean="0"/>
              <a:t>Libgrcypt</a:t>
            </a:r>
            <a:r>
              <a:rPr lang="en-US" dirty="0" smtClean="0"/>
              <a:t> implementations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 Software </a:t>
            </a:r>
            <a:r>
              <a:rPr lang="en-US" dirty="0"/>
              <a:t>d</a:t>
            </a:r>
            <a:r>
              <a:rPr lang="en-US" dirty="0" smtClean="0"/>
              <a:t>efense by </a:t>
            </a:r>
            <a:r>
              <a:rPr lang="en-US" dirty="0" err="1" smtClean="0"/>
              <a:t>determinzing</a:t>
            </a:r>
            <a:r>
              <a:rPr lang="en-US" dirty="0" smtClean="0"/>
              <a:t> page faults</a:t>
            </a:r>
            <a:endParaRPr lang="en-US" dirty="0" smtClean="0"/>
          </a:p>
          <a:p>
            <a:endParaRPr lang="en-US" dirty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 H</a:t>
            </a:r>
            <a:r>
              <a:rPr lang="en-US" dirty="0" smtClean="0"/>
              <a:t>ardware approach </a:t>
            </a:r>
            <a:r>
              <a:rPr lang="en-US" dirty="0"/>
              <a:t>reduces </a:t>
            </a:r>
            <a:r>
              <a:rPr lang="en-US" dirty="0" smtClean="0"/>
              <a:t>overhead to </a:t>
            </a:r>
            <a:r>
              <a:rPr lang="en-US" dirty="0" smtClean="0">
                <a:solidFill>
                  <a:srgbClr val="FF6600"/>
                </a:solidFill>
              </a:rPr>
              <a:t>6.77</a:t>
            </a:r>
            <a:r>
              <a:rPr lang="en-US" dirty="0">
                <a:solidFill>
                  <a:srgbClr val="FF6600"/>
                </a:solidFill>
              </a:rPr>
              <a:t>%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12472" y="2285999"/>
            <a:ext cx="2719292" cy="791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dirty="0" smtClean="0"/>
              <a:t>10 / 24 </a:t>
            </a:r>
          </a:p>
          <a:p>
            <a:pPr algn="ctr"/>
            <a:r>
              <a:rPr lang="en-US" sz="2400" dirty="0" smtClean="0"/>
              <a:t>a</a:t>
            </a:r>
            <a:r>
              <a:rPr lang="is-IS" sz="2400" dirty="0" smtClean="0"/>
              <a:t>re vulnerable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918636" y="2285999"/>
            <a:ext cx="2506708" cy="791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27-100 %</a:t>
            </a:r>
          </a:p>
          <a:p>
            <a:pPr algn="ctr"/>
            <a:r>
              <a:rPr lang="en-US" sz="2400" dirty="0" smtClean="0"/>
              <a:t>leakage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912471" y="4141692"/>
            <a:ext cx="2719293" cy="791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Compiler support</a:t>
            </a:r>
          </a:p>
          <a:p>
            <a:pPr algn="ctr"/>
            <a:r>
              <a:rPr lang="en-US" sz="2400" dirty="0"/>
              <a:t>f</a:t>
            </a:r>
            <a:r>
              <a:rPr lang="en-US" sz="2400" dirty="0" smtClean="0"/>
              <a:t>or annotations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918636" y="4141692"/>
            <a:ext cx="2506708" cy="791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Max. 29.22% opt. overhead </a:t>
            </a:r>
          </a:p>
        </p:txBody>
      </p:sp>
    </p:spTree>
    <p:extLst>
      <p:ext uri="{BB962C8B-B14F-4D97-AF65-F5344CB8AC3E}">
        <p14:creationId xmlns:p14="http://schemas.microsoft.com/office/powerpoint/2010/main" val="330654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Intel’s Note </a:t>
            </a:r>
            <a:r>
              <a:rPr lang="en-US" dirty="0"/>
              <a:t>for Enclave </a:t>
            </a:r>
            <a:r>
              <a:rPr lang="en-US" dirty="0"/>
              <a:t>Programmers</a:t>
            </a:r>
            <a:endParaRPr lang="en-US" dirty="0"/>
          </a:p>
        </p:txBody>
      </p:sp>
      <p:pic>
        <p:nvPicPr>
          <p:cNvPr id="5" name="Content Placeholder 4" descr="Screen Shot 2016-05-20 at 9.58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69" b="-7169"/>
          <a:stretch>
            <a:fillRect/>
          </a:stretch>
        </p:blipFill>
        <p:spPr>
          <a:xfrm>
            <a:off x="211643" y="1600200"/>
            <a:ext cx="8686800" cy="47310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0122" y="4329849"/>
            <a:ext cx="8475157" cy="155874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6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Shweta </a:t>
            </a:r>
            <a:r>
              <a:rPr lang="en-US" dirty="0" smtClean="0"/>
              <a:t>Shinde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u="sng" dirty="0" smtClean="0">
                <a:solidFill>
                  <a:srgbClr val="0000FF"/>
                </a:solidFill>
                <a:hlinkClick r:id="rId2"/>
              </a:rPr>
              <a:t>shweta24@comp.nus.edu.sg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4803" y="4974827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Thank You 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865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99" y="1600200"/>
            <a:ext cx="8349651" cy="492343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[CCS’15] </a:t>
            </a:r>
            <a:r>
              <a:rPr lang="en-US" dirty="0"/>
              <a:t>Y. </a:t>
            </a:r>
            <a:r>
              <a:rPr lang="en-US" dirty="0" err="1"/>
              <a:t>Xu</a:t>
            </a:r>
            <a:r>
              <a:rPr lang="en-US" dirty="0"/>
              <a:t>, W. Cui, and M. </a:t>
            </a:r>
            <a:r>
              <a:rPr lang="en-US" dirty="0" err="1" smtClean="0"/>
              <a:t>Peinado</a:t>
            </a:r>
            <a:r>
              <a:rPr lang="en-US" dirty="0" smtClean="0"/>
              <a:t>, Controlled</a:t>
            </a:r>
            <a:r>
              <a:rPr lang="en-US" dirty="0"/>
              <a:t>-Channel Attacks: Deterministic Side Channels for Untrusted Operating </a:t>
            </a:r>
            <a:r>
              <a:rPr lang="en-US" dirty="0" smtClean="0"/>
              <a:t>Systems</a:t>
            </a:r>
            <a:endParaRPr lang="en-US" b="1" dirty="0" smtClean="0"/>
          </a:p>
          <a:p>
            <a:r>
              <a:rPr lang="en-US" b="1" dirty="0" smtClean="0"/>
              <a:t>[</a:t>
            </a:r>
            <a:r>
              <a:rPr lang="en-US" b="1" dirty="0"/>
              <a:t>OSDI’14] </a:t>
            </a:r>
            <a:r>
              <a:rPr lang="en-US" dirty="0"/>
              <a:t>A. Baumann, M. </a:t>
            </a:r>
            <a:r>
              <a:rPr lang="en-US" dirty="0" err="1"/>
              <a:t>Peinado</a:t>
            </a:r>
            <a:r>
              <a:rPr lang="en-US" dirty="0"/>
              <a:t>, </a:t>
            </a:r>
            <a:r>
              <a:rPr lang="en-US" dirty="0" smtClean="0"/>
              <a:t>G</a:t>
            </a:r>
            <a:r>
              <a:rPr lang="en-US" dirty="0"/>
              <a:t>. </a:t>
            </a:r>
            <a:r>
              <a:rPr lang="en-US" dirty="0" smtClean="0"/>
              <a:t>Hunt</a:t>
            </a:r>
            <a:r>
              <a:rPr lang="en-US" b="1" dirty="0" smtClean="0"/>
              <a:t>, </a:t>
            </a:r>
            <a:r>
              <a:rPr lang="en-US" dirty="0" smtClean="0"/>
              <a:t>Shielding </a:t>
            </a:r>
            <a:r>
              <a:rPr lang="en-US" dirty="0"/>
              <a:t>Applications from an Untrusted Cloud with Haven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[</a:t>
            </a:r>
            <a:r>
              <a:rPr lang="en-US" b="1" dirty="0"/>
              <a:t>HASP’13] </a:t>
            </a:r>
            <a:r>
              <a:rPr lang="en-US" dirty="0"/>
              <a:t>F. </a:t>
            </a:r>
            <a:r>
              <a:rPr lang="en-US" dirty="0" err="1"/>
              <a:t>McKeen</a:t>
            </a:r>
            <a:r>
              <a:rPr lang="en-US" dirty="0"/>
              <a:t>, I. </a:t>
            </a:r>
            <a:r>
              <a:rPr lang="en-US" dirty="0" err="1"/>
              <a:t>Alexandrovich</a:t>
            </a:r>
            <a:r>
              <a:rPr lang="en-US" dirty="0"/>
              <a:t>, A. </a:t>
            </a:r>
            <a:r>
              <a:rPr lang="en-US" dirty="0" err="1"/>
              <a:t>Berenzon</a:t>
            </a:r>
            <a:r>
              <a:rPr lang="en-US" dirty="0"/>
              <a:t>, C. V. </a:t>
            </a:r>
            <a:r>
              <a:rPr lang="en-US" dirty="0" err="1"/>
              <a:t>Rozas</a:t>
            </a:r>
            <a:r>
              <a:rPr lang="en-US" dirty="0"/>
              <a:t>, H. </a:t>
            </a:r>
            <a:r>
              <a:rPr lang="en-US" dirty="0" err="1"/>
              <a:t>Shafi</a:t>
            </a:r>
            <a:r>
              <a:rPr lang="en-US" dirty="0" smtClean="0"/>
              <a:t>, V</a:t>
            </a:r>
            <a:r>
              <a:rPr lang="en-US" dirty="0"/>
              <a:t>. </a:t>
            </a:r>
            <a:r>
              <a:rPr lang="en-US" dirty="0" err="1"/>
              <a:t>Shanbhogue</a:t>
            </a:r>
            <a:r>
              <a:rPr lang="en-US" dirty="0"/>
              <a:t>, </a:t>
            </a:r>
            <a:r>
              <a:rPr lang="en-US" dirty="0" smtClean="0"/>
              <a:t>U</a:t>
            </a:r>
            <a:r>
              <a:rPr lang="en-US" dirty="0"/>
              <a:t>. R. </a:t>
            </a:r>
            <a:r>
              <a:rPr lang="en-US" dirty="0" err="1" smtClean="0"/>
              <a:t>Savagaonkar</a:t>
            </a:r>
            <a:r>
              <a:rPr lang="en-US" dirty="0" smtClean="0"/>
              <a:t>, </a:t>
            </a:r>
            <a:r>
              <a:rPr lang="en-US" sz="3300" dirty="0" smtClean="0"/>
              <a:t>Innovative </a:t>
            </a:r>
            <a:r>
              <a:rPr lang="en-US" sz="3300" dirty="0"/>
              <a:t>Instructions and Software Model for Isolated Execution</a:t>
            </a:r>
            <a:endParaRPr lang="en-US" sz="3300" dirty="0"/>
          </a:p>
          <a:p>
            <a:r>
              <a:rPr lang="en-US" b="1" dirty="0" smtClean="0"/>
              <a:t>[</a:t>
            </a:r>
            <a:r>
              <a:rPr lang="en-US" b="1" dirty="0"/>
              <a:t>S&amp;P’15</a:t>
            </a:r>
            <a:r>
              <a:rPr lang="en-US" b="1" dirty="0"/>
              <a:t>] </a:t>
            </a:r>
            <a:r>
              <a:rPr lang="en-US" dirty="0"/>
              <a:t>Shweta Shinde, </a:t>
            </a:r>
            <a:r>
              <a:rPr lang="en-US" dirty="0" err="1"/>
              <a:t>Shruti</a:t>
            </a:r>
            <a:r>
              <a:rPr lang="en-US" dirty="0"/>
              <a:t> </a:t>
            </a:r>
            <a:r>
              <a:rPr lang="en-US" dirty="0" err="1"/>
              <a:t>Tople</a:t>
            </a:r>
            <a:r>
              <a:rPr lang="en-US" dirty="0"/>
              <a:t>, Deepak </a:t>
            </a:r>
            <a:r>
              <a:rPr lang="en-US" dirty="0" err="1" smtClean="0"/>
              <a:t>Kathayat</a:t>
            </a:r>
            <a:r>
              <a:rPr lang="en-US" dirty="0" smtClean="0"/>
              <a:t>, </a:t>
            </a:r>
            <a:r>
              <a:rPr lang="en-US" dirty="0" err="1" smtClean="0"/>
              <a:t>Prateek</a:t>
            </a:r>
            <a:r>
              <a:rPr lang="en-US" dirty="0" smtClean="0"/>
              <a:t> </a:t>
            </a:r>
            <a:r>
              <a:rPr lang="en-US" dirty="0" err="1" smtClean="0"/>
              <a:t>Saxena</a:t>
            </a:r>
            <a:r>
              <a:rPr lang="en-US" dirty="0" smtClean="0"/>
              <a:t>, Poster</a:t>
            </a:r>
            <a:r>
              <a:rPr lang="en-US" dirty="0"/>
              <a:t>: </a:t>
            </a:r>
            <a:r>
              <a:rPr lang="en-US" dirty="0" err="1"/>
              <a:t>PodArch</a:t>
            </a:r>
            <a:r>
              <a:rPr lang="en-US" dirty="0"/>
              <a:t>: Protecting Legacy Applications with a Purely Hardware </a:t>
            </a:r>
            <a:r>
              <a:rPr lang="en-US" dirty="0" smtClean="0"/>
              <a:t>TCB</a:t>
            </a:r>
          </a:p>
          <a:p>
            <a:r>
              <a:rPr lang="en-US" sz="3500" b="1" dirty="0"/>
              <a:t>[</a:t>
            </a:r>
            <a:r>
              <a:rPr lang="en-US" sz="3100" b="1" dirty="0"/>
              <a:t>JACM ‘96] </a:t>
            </a:r>
            <a:r>
              <a:rPr lang="en-US" sz="3100" dirty="0"/>
              <a:t>O. </a:t>
            </a:r>
            <a:r>
              <a:rPr lang="en-US" sz="3100" dirty="0" err="1"/>
              <a:t>Goldreich</a:t>
            </a:r>
            <a:r>
              <a:rPr lang="en-US" sz="3100" dirty="0"/>
              <a:t> and R. </a:t>
            </a:r>
            <a:r>
              <a:rPr lang="en-US" sz="3100" dirty="0" err="1" smtClean="0"/>
              <a:t>Ostrovsky</a:t>
            </a:r>
            <a:r>
              <a:rPr lang="en-US" sz="3100" dirty="0" smtClean="0"/>
              <a:t>, </a:t>
            </a:r>
            <a:r>
              <a:rPr lang="en-US" sz="2700" dirty="0" smtClean="0"/>
              <a:t>Software </a:t>
            </a:r>
            <a:r>
              <a:rPr lang="en-US" sz="2700" dirty="0"/>
              <a:t>Protection </a:t>
            </a:r>
            <a:r>
              <a:rPr lang="en-US" dirty="0"/>
              <a:t>and </a:t>
            </a:r>
            <a:r>
              <a:rPr lang="en-US" dirty="0" smtClean="0"/>
              <a:t>Simulation on </a:t>
            </a:r>
            <a:r>
              <a:rPr lang="en-US" dirty="0"/>
              <a:t>Oblivious RAMs</a:t>
            </a:r>
            <a:endParaRPr lang="en-US" dirty="0"/>
          </a:p>
          <a:p>
            <a:r>
              <a:rPr lang="en-US" dirty="0"/>
              <a:t>Software Guard Extensions Programming Reference Rev. </a:t>
            </a:r>
            <a:r>
              <a:rPr lang="en-US" dirty="0" smtClean="0"/>
              <a:t>2 </a:t>
            </a:r>
            <a:r>
              <a:rPr lang="en-US" dirty="0" smtClean="0">
                <a:hlinkClick r:id="rId2" action="ppaction://hlinkfile"/>
              </a:rPr>
              <a:t>software.intel.com</a:t>
            </a:r>
            <a:r>
              <a:rPr lang="en-US" dirty="0">
                <a:hlinkClick r:id="rId2" action="ppaction://hlinkfile"/>
              </a:rPr>
              <a:t>/sites/default/files/329298-002.</a:t>
            </a:r>
            <a:r>
              <a:rPr lang="en-US" dirty="0" smtClean="0">
                <a:hlinkClick r:id="rId2" action="ppaction://hlinkfile"/>
              </a:rPr>
              <a:t>pdf</a:t>
            </a:r>
            <a:endParaRPr lang="en-US" dirty="0" smtClean="0"/>
          </a:p>
          <a:p>
            <a:r>
              <a:rPr lang="en-US" dirty="0"/>
              <a:t>Intel® Software Guard Extensions </a:t>
            </a:r>
            <a:r>
              <a:rPr lang="en-US" dirty="0" smtClean="0"/>
              <a:t>Enclave Writer’s Guide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://software.intel.com/sites/default/files/managed/ae/48/Software-Guard-Extensions-Enclave-Writers-Guide.pdf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3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17059"/>
            <a:ext cx="9144000" cy="1792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1942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02" y="286604"/>
            <a:ext cx="8409363" cy="1143611"/>
          </a:xfrm>
        </p:spPr>
        <p:txBody>
          <a:bodyPr>
            <a:normAutofit/>
          </a:bodyPr>
          <a:lstStyle/>
          <a:p>
            <a:r>
              <a:rPr lang="en-US" dirty="0" smtClean="0"/>
              <a:t>If staging area doesn’t fit in  page?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ompacted Multiplexing with Smart Copy:</a:t>
            </a:r>
          </a:p>
          <a:p>
            <a:r>
              <a:rPr lang="en-US" dirty="0" smtClean="0"/>
              <a:t>While fetching, keep over-writing the fake blocks</a:t>
            </a:r>
          </a:p>
          <a:p>
            <a:r>
              <a:rPr lang="en-US" dirty="0" smtClean="0"/>
              <a:t>Copy real block in non-overlapping location in the page</a:t>
            </a:r>
            <a:endParaRPr lang="en-US" dirty="0"/>
          </a:p>
          <a:p>
            <a:r>
              <a:rPr lang="en-US" dirty="0" smtClean="0"/>
              <a:t>OS cannot see that the copy within a page is overwriting the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558524" y="1825295"/>
            <a:ext cx="3263073" cy="144112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855196" y="3485924"/>
            <a:ext cx="4186286" cy="1267891"/>
          </a:xfrm>
          <a:prstGeom prst="roundRect">
            <a:avLst/>
          </a:prstGeom>
          <a:solidFill>
            <a:srgbClr val="FF0000">
              <a:alpha val="48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in the </a:t>
            </a:r>
            <a:r>
              <a:rPr lang="en-US" dirty="0"/>
              <a:t>D</a:t>
            </a:r>
            <a:r>
              <a:rPr lang="en-US" dirty="0" smtClean="0"/>
              <a:t>esign of Enclaves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87" y="1825295"/>
            <a:ext cx="4342709" cy="40233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OS manages enclave resources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 Opens attack surface via side channels: system calls, file I/O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Recent attack channel: </a:t>
            </a:r>
            <a:r>
              <a:rPr lang="en-US" dirty="0"/>
              <a:t>P</a:t>
            </a:r>
            <a:r>
              <a:rPr lang="en-US" dirty="0" smtClean="0"/>
              <a:t>age </a:t>
            </a:r>
            <a:r>
              <a:rPr lang="en-US" dirty="0" smtClean="0"/>
              <a:t>F</a:t>
            </a:r>
            <a:r>
              <a:rPr lang="en-US" dirty="0" smtClean="0"/>
              <a:t>ault*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758" y="3665933"/>
            <a:ext cx="965301" cy="96530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394950" y="3913976"/>
            <a:ext cx="2486111" cy="44386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emory </a:t>
            </a:r>
            <a:r>
              <a:rPr lang="en-US" dirty="0" smtClean="0"/>
              <a:t>management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43256" y="2982714"/>
            <a:ext cx="766700" cy="957194"/>
          </a:xfrm>
          <a:prstGeom prst="straightConnector1">
            <a:avLst/>
          </a:prstGeom>
          <a:ln w="38100" cmpd="sng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91541" y="2997389"/>
            <a:ext cx="333803" cy="942243"/>
          </a:xfrm>
          <a:prstGeom prst="straightConnector1">
            <a:avLst/>
          </a:prstGeom>
          <a:ln w="38100" cmpd="sng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879675" y="3041957"/>
            <a:ext cx="529688" cy="887933"/>
          </a:xfrm>
          <a:prstGeom prst="straightConnector1">
            <a:avLst/>
          </a:prstGeom>
          <a:ln w="38100" cmpd="sng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826" y="2074958"/>
            <a:ext cx="965054" cy="9650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960" y="2105364"/>
            <a:ext cx="931020" cy="7612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454" y="2422899"/>
            <a:ext cx="1111250" cy="41858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6444980" y="1825295"/>
            <a:ext cx="12000" cy="1441129"/>
          </a:xfrm>
          <a:prstGeom prst="lin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533224" y="1821707"/>
            <a:ext cx="12000" cy="1441129"/>
          </a:xfrm>
          <a:prstGeom prst="lin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25" name="Rounded Rectangle 24"/>
          <p:cNvSpPr/>
          <p:nvPr/>
        </p:nvSpPr>
        <p:spPr>
          <a:xfrm>
            <a:off x="4832913" y="4771391"/>
            <a:ext cx="4186286" cy="443862"/>
          </a:xfrm>
          <a:prstGeom prst="roundRect">
            <a:avLst/>
          </a:prstGeom>
          <a:solidFill>
            <a:srgbClr val="008000">
              <a:alpha val="38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Intel SGX </a:t>
            </a:r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69769" y="5975219"/>
            <a:ext cx="254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*[</a:t>
            </a:r>
            <a:r>
              <a:rPr lang="en-US" dirty="0" smtClean="0"/>
              <a:t>Xu et al. – IEEE S&amp;P’15]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9714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AES: Information </a:t>
            </a:r>
            <a:r>
              <a:rPr lang="en-US" dirty="0"/>
              <a:t>Leakage </a:t>
            </a:r>
            <a:r>
              <a:rPr lang="en-US" dirty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AES first </a:t>
            </a:r>
            <a:r>
              <a:rPr lang="en-US" dirty="0"/>
              <a:t>round uses the first 128 bits </a:t>
            </a:r>
            <a:r>
              <a:rPr lang="en-US" dirty="0" smtClean="0"/>
              <a:t>of the key</a:t>
            </a:r>
          </a:p>
          <a:p>
            <a:r>
              <a:rPr lang="en-US" dirty="0" smtClean="0"/>
              <a:t>Initial uncertainty =  2</a:t>
            </a:r>
            <a:r>
              <a:rPr lang="en-US" baseline="30000" dirty="0" smtClean="0"/>
              <a:t>128</a:t>
            </a:r>
            <a:endParaRPr lang="en-US" dirty="0"/>
          </a:p>
          <a:p>
            <a:r>
              <a:rPr lang="en-US" dirty="0" smtClean="0"/>
              <a:t>OS </a:t>
            </a:r>
            <a:r>
              <a:rPr lang="en-US" dirty="0"/>
              <a:t>knows for </a:t>
            </a:r>
            <a:r>
              <a:rPr lang="en-US" dirty="0" smtClean="0"/>
              <a:t>half the bits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index is less than </a:t>
            </a:r>
            <a:r>
              <a:rPr lang="en-US" dirty="0" smtClean="0">
                <a:latin typeface="Consolas"/>
                <a:cs typeface="Consolas"/>
              </a:rPr>
              <a:t>0x1c</a:t>
            </a:r>
            <a:r>
              <a:rPr lang="en-US" dirty="0" smtClean="0"/>
              <a:t> (28 8-bit values)</a:t>
            </a:r>
            <a:endParaRPr lang="en-US" dirty="0"/>
          </a:p>
          <a:p>
            <a:r>
              <a:rPr lang="en-US" dirty="0" smtClean="0"/>
              <a:t>Final uncertainty = 2</a:t>
            </a:r>
            <a:r>
              <a:rPr lang="en-US" baseline="30000" dirty="0" smtClean="0"/>
              <a:t>64</a:t>
            </a:r>
            <a:r>
              <a:rPr lang="en-US" dirty="0" smtClean="0"/>
              <a:t> × 28</a:t>
            </a:r>
            <a:r>
              <a:rPr lang="en-US" baseline="30000" dirty="0" smtClean="0"/>
              <a:t>8</a:t>
            </a:r>
            <a:endParaRPr lang="en-US" dirty="0" smtClean="0"/>
          </a:p>
          <a:p>
            <a:r>
              <a:rPr lang="en-US" dirty="0" smtClean="0"/>
              <a:t>Information </a:t>
            </a:r>
            <a:r>
              <a:rPr lang="en-US" dirty="0"/>
              <a:t>leakage (in bits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log</a:t>
            </a:r>
            <a:r>
              <a:rPr lang="en-US" baseline="-25000" dirty="0" smtClean="0"/>
              <a:t>2</a:t>
            </a:r>
            <a:r>
              <a:rPr lang="en-US" dirty="0" smtClean="0"/>
              <a:t>(2</a:t>
            </a:r>
            <a:r>
              <a:rPr lang="en-US" baseline="30000" dirty="0" smtClean="0"/>
              <a:t>128</a:t>
            </a:r>
            <a:r>
              <a:rPr lang="en-US" dirty="0" smtClean="0"/>
              <a:t>− (</a:t>
            </a:r>
            <a:r>
              <a:rPr lang="en-US" dirty="0"/>
              <a:t>2</a:t>
            </a:r>
            <a:r>
              <a:rPr lang="en-US" baseline="30000" dirty="0"/>
              <a:t>64</a:t>
            </a:r>
            <a:r>
              <a:rPr lang="en-US" dirty="0"/>
              <a:t> × </a:t>
            </a:r>
            <a:r>
              <a:rPr lang="en-US" dirty="0" smtClean="0"/>
              <a:t>28</a:t>
            </a:r>
            <a:r>
              <a:rPr lang="en-US" baseline="30000" dirty="0" smtClean="0"/>
              <a:t>8</a:t>
            </a:r>
            <a:r>
              <a:rPr lang="en-US" dirty="0" smtClean="0"/>
              <a:t>)</a:t>
            </a:r>
            <a:r>
              <a:rPr lang="en-US" dirty="0"/>
              <a:t>)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= </a:t>
            </a:r>
            <a:r>
              <a:rPr lang="en-US" dirty="0"/>
              <a:t>25.54 </a:t>
            </a:r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3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 implementations have balanced execution trees</a:t>
            </a:r>
          </a:p>
          <a:p>
            <a:endParaRPr lang="en-US" dirty="0"/>
          </a:p>
          <a:p>
            <a:r>
              <a:rPr lang="en-US" dirty="0" smtClean="0"/>
              <a:t>If the adversary can distinguish executions in the PF-oblivious execution, then he can learn that information even in absence of PF-channel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3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17059"/>
            <a:ext cx="9144000" cy="1792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Are security critical cache-hardened applications vulnerable?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028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Real Example: AES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2042" y="2759460"/>
            <a:ext cx="418628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Enclave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23972" y="3479309"/>
            <a:ext cx="4186286" cy="1512399"/>
          </a:xfrm>
          <a:prstGeom prst="roundRect">
            <a:avLst/>
          </a:prstGeom>
          <a:solidFill>
            <a:srgbClr val="FF0000">
              <a:alpha val="48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3972" y="4991708"/>
            <a:ext cx="4186286" cy="443862"/>
          </a:xfrm>
          <a:prstGeom prst="roundRect">
            <a:avLst/>
          </a:prstGeom>
          <a:solidFill>
            <a:srgbClr val="008000">
              <a:alpha val="38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Intel SGX </a:t>
            </a:r>
            <a:r>
              <a:rPr lang="en-US" dirty="0"/>
              <a:t>CPU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867371" y="1987376"/>
            <a:ext cx="2947927" cy="148881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4525" y="2983154"/>
            <a:ext cx="2351615" cy="266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Table 1 [1c], </a:t>
            </a:r>
            <a:r>
              <a:rPr lang="is-IS" sz="1400" dirty="0" smtClean="0">
                <a:solidFill>
                  <a:schemeClr val="tx1"/>
                </a:solidFill>
              </a:rPr>
              <a:t>…, Table1[ff]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0997" y="1987376"/>
            <a:ext cx="2131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Enclave’s </a:t>
            </a:r>
            <a:r>
              <a:rPr lang="en-US" sz="2400" dirty="0" smtClean="0"/>
              <a:t>pages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690" y="3656841"/>
            <a:ext cx="965301" cy="9653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16200000">
            <a:off x="4656784" y="3903885"/>
            <a:ext cx="271134" cy="6931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6200000" flipH="1">
            <a:off x="4939642" y="4384007"/>
            <a:ext cx="234160" cy="5810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 flipH="1">
            <a:off x="4379700" y="4471684"/>
            <a:ext cx="234388" cy="4058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97165" y="3439708"/>
            <a:ext cx="124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dirty="0" smtClean="0"/>
              <a:t>page table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138925" y="3479540"/>
            <a:ext cx="1372965" cy="635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43526" y="4559800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faults: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27135" y="1558025"/>
            <a:ext cx="2738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Virtual  Memory</a:t>
            </a:r>
            <a:endParaRPr lang="en-SG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432465" y="2904128"/>
            <a:ext cx="2985154" cy="39021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SG" sz="2000" dirty="0" smtClean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mov Table1[</a:t>
            </a:r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idx], rax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54525" y="2749548"/>
            <a:ext cx="2351615" cy="25379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 Table 1 [0], </a:t>
            </a:r>
            <a:r>
              <a:rPr lang="is-IS" sz="1400" dirty="0" smtClean="0">
                <a:solidFill>
                  <a:schemeClr val="tx1"/>
                </a:solidFill>
              </a:rPr>
              <a:t>…, </a:t>
            </a:r>
            <a:r>
              <a:rPr lang="en-US" sz="1400" dirty="0" smtClean="0">
                <a:solidFill>
                  <a:schemeClr val="tx1"/>
                </a:solidFill>
              </a:rPr>
              <a:t>Table 1 [1b]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54525" y="2491001"/>
            <a:ext cx="2351615" cy="2684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24" idx="1"/>
          </p:cNvCxnSpPr>
          <p:nvPr/>
        </p:nvCxnSpPr>
        <p:spPr>
          <a:xfrm flipH="1">
            <a:off x="4445777" y="4386026"/>
            <a:ext cx="346575" cy="171403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4" idx="1"/>
            <a:endCxn id="25" idx="1"/>
          </p:cNvCxnSpPr>
          <p:nvPr/>
        </p:nvCxnSpPr>
        <p:spPr>
          <a:xfrm>
            <a:off x="4792352" y="4386026"/>
            <a:ext cx="264370" cy="171404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55513" y="2491000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867371" y="2759460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70811" y="3017705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951306" y="4571955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612883" y="4571955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307012" y="4564200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598797" y="4563657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921091" y="2272130"/>
            <a:ext cx="414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582668" y="2272130"/>
            <a:ext cx="43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1A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276797" y="226437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568582" y="226383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102439" y="2272130"/>
            <a:ext cx="52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idx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" y="5821446"/>
            <a:ext cx="91440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Leaks 25 bits of encryption key in first round!</a:t>
            </a:r>
            <a:endParaRPr lang="en-US" sz="3200" dirty="0" smtClean="0"/>
          </a:p>
        </p:txBody>
      </p:sp>
      <p:sp>
        <p:nvSpPr>
          <p:cNvPr id="75" name="Rounded Rectangular Callout 74"/>
          <p:cNvSpPr/>
          <p:nvPr/>
        </p:nvSpPr>
        <p:spPr>
          <a:xfrm>
            <a:off x="179294" y="3556930"/>
            <a:ext cx="1815140" cy="1044907"/>
          </a:xfrm>
          <a:prstGeom prst="wedgeRoundRectCallout">
            <a:avLst>
              <a:gd name="adj1" fmla="val 87417"/>
              <a:gd name="adj2" fmla="val 9553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“Pigeonholes”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Page </a:t>
            </a:r>
            <a:r>
              <a:rPr lang="en-US" sz="2000" dirty="0" smtClean="0">
                <a:solidFill>
                  <a:srgbClr val="C00000"/>
                </a:solidFill>
              </a:rPr>
              <a:t>Accesses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927135" y="3946757"/>
            <a:ext cx="2947927" cy="84483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55959" y="4793173"/>
            <a:ext cx="2738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Physical Memory</a:t>
            </a:r>
            <a:endParaRPr lang="en-SG" sz="2000" b="1" dirty="0"/>
          </a:p>
        </p:txBody>
      </p:sp>
      <p:sp>
        <p:nvSpPr>
          <p:cNvPr id="81" name="Rectangle 80"/>
          <p:cNvSpPr/>
          <p:nvPr/>
        </p:nvSpPr>
        <p:spPr>
          <a:xfrm>
            <a:off x="6210997" y="4138321"/>
            <a:ext cx="2351615" cy="25379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 Table 1 [0], </a:t>
            </a:r>
            <a:r>
              <a:rPr lang="is-IS" sz="1400" dirty="0" smtClean="0">
                <a:solidFill>
                  <a:schemeClr val="tx1"/>
                </a:solidFill>
              </a:rPr>
              <a:t>…, </a:t>
            </a:r>
            <a:r>
              <a:rPr lang="en-US" sz="1400" dirty="0" smtClean="0">
                <a:solidFill>
                  <a:schemeClr val="tx1"/>
                </a:solidFill>
              </a:rPr>
              <a:t>Table 1 [1b]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210997" y="4393950"/>
            <a:ext cx="2351615" cy="266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Table 1 [1c], </a:t>
            </a:r>
            <a:r>
              <a:rPr lang="is-IS" sz="1400" dirty="0" smtClean="0">
                <a:solidFill>
                  <a:schemeClr val="tx1"/>
                </a:solidFill>
              </a:rPr>
              <a:t>…, Table1[ff]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4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9" grpId="0"/>
      <p:bldP spid="24" grpId="0" animBg="1"/>
      <p:bldP spid="25" grpId="0" animBg="1"/>
      <p:bldP spid="26" grpId="0" animBg="1"/>
      <p:bldP spid="29" grpId="0"/>
      <p:bldP spid="31" grpId="0"/>
      <p:bldP spid="33" grpId="0"/>
      <p:bldP spid="35" grpId="0" animBg="1"/>
      <p:bldP spid="36" grpId="0" animBg="1"/>
      <p:bldP spid="40" grpId="0" animBg="1"/>
      <p:bldP spid="57" grpId="0"/>
      <p:bldP spid="58" grpId="0"/>
      <p:bldP spid="59" grpId="0"/>
      <p:bldP spid="60" grpId="0"/>
      <p:bldP spid="61" grpId="0"/>
      <p:bldP spid="62" grpId="0"/>
      <p:bldP spid="64" grpId="0"/>
      <p:bldP spid="67" grpId="0"/>
      <p:bldP spid="68" grpId="0"/>
      <p:bldP spid="69" grpId="0"/>
      <p:bldP spid="70" grpId="0"/>
      <p:bldP spid="71" grpId="0"/>
      <p:bldP spid="73" grpId="0" animBg="1"/>
      <p:bldP spid="75" grpId="0" animBg="1"/>
      <p:bldP spid="77" grpId="1" animBg="1"/>
      <p:bldP spid="79" grpId="1"/>
      <p:bldP spid="81" grpId="1" animBg="1"/>
      <p:bldP spid="81" grpId="2" animBg="1"/>
      <p:bldP spid="81" grpId="3" animBg="1"/>
      <p:bldP spid="81" grpId="4" animBg="1"/>
      <p:bldP spid="82" grpId="1" animBg="1"/>
      <p:bldP spid="82" grpId="2" animBg="1"/>
      <p:bldP spid="82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587825"/>
            <a:ext cx="9009529" cy="431393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 Attacks on real crypto routine implementations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 Technique to eliminate page fault side-channel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 H</a:t>
            </a:r>
            <a:r>
              <a:rPr lang="en-US" dirty="0" smtClean="0"/>
              <a:t>ardware changes for</a:t>
            </a:r>
            <a:r>
              <a:rPr lang="en-US" dirty="0"/>
              <a:t> </a:t>
            </a:r>
            <a:r>
              <a:rPr lang="en-US" dirty="0" smtClean="0"/>
              <a:t>l</a:t>
            </a:r>
            <a:r>
              <a:rPr lang="en-US" dirty="0" smtClean="0"/>
              <a:t>owering the overheads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12472" y="2285999"/>
            <a:ext cx="2719292" cy="791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dirty="0" smtClean="0"/>
              <a:t>10 / 24 </a:t>
            </a:r>
          </a:p>
          <a:p>
            <a:pPr algn="ctr"/>
            <a:r>
              <a:rPr lang="en-US" sz="2400" dirty="0" smtClean="0"/>
              <a:t>a</a:t>
            </a:r>
            <a:r>
              <a:rPr lang="is-IS" sz="2400" dirty="0" smtClean="0"/>
              <a:t>re vulnerable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918636" y="2285999"/>
            <a:ext cx="2506708" cy="791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</a:t>
            </a:r>
            <a:r>
              <a:rPr lang="en-US" sz="2400" dirty="0" smtClean="0"/>
              <a:t>eak 27 bits</a:t>
            </a:r>
          </a:p>
          <a:p>
            <a:pPr algn="ctr"/>
            <a:r>
              <a:rPr lang="en-US" sz="2400" dirty="0"/>
              <a:t>o</a:t>
            </a:r>
            <a:r>
              <a:rPr lang="en-US" sz="2400" dirty="0" smtClean="0"/>
              <a:t>n average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12471" y="4141692"/>
            <a:ext cx="2719293" cy="791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Compiler support</a:t>
            </a:r>
          </a:p>
          <a:p>
            <a:pPr algn="ctr"/>
            <a:r>
              <a:rPr lang="en-US" sz="2400" dirty="0"/>
              <a:t>f</a:t>
            </a:r>
            <a:r>
              <a:rPr lang="en-US" sz="2400" dirty="0" smtClean="0"/>
              <a:t>or annotations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918636" y="4141692"/>
            <a:ext cx="2506708" cy="791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Performance </a:t>
            </a:r>
          </a:p>
          <a:p>
            <a:pPr algn="ctr"/>
            <a:r>
              <a:rPr lang="en-US" sz="2400" dirty="0" smtClean="0"/>
              <a:t>Optimization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10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67" y="286604"/>
            <a:ext cx="8037159" cy="1143611"/>
          </a:xfrm>
        </p:spPr>
        <p:txBody>
          <a:bodyPr>
            <a:normAutofit/>
          </a:bodyPr>
          <a:lstStyle/>
          <a:p>
            <a:r>
              <a:rPr lang="en-US" sz="3900" dirty="0"/>
              <a:t>Pigeonhole Attack Example: Data Access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3454" y="3406616"/>
            <a:ext cx="2072051" cy="1317859"/>
          </a:xfrm>
          <a:prstGeom prst="rect">
            <a:avLst/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05883" y="3407011"/>
            <a:ext cx="2072051" cy="1317859"/>
          </a:xfrm>
          <a:prstGeom prst="rect">
            <a:avLst/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5200" y="2264116"/>
            <a:ext cx="2985154" cy="39021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SG" sz="2000" dirty="0" smtClean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mov </a:t>
            </a:r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Table1[idx], rax</a:t>
            </a:r>
          </a:p>
        </p:txBody>
      </p:sp>
      <p:sp>
        <p:nvSpPr>
          <p:cNvPr id="7" name="Straight Connector 6"/>
          <p:cNvSpPr/>
          <p:nvPr/>
        </p:nvSpPr>
        <p:spPr>
          <a:xfrm flipH="1">
            <a:off x="2984932" y="2654328"/>
            <a:ext cx="1316670" cy="741171"/>
          </a:xfrm>
          <a:prstGeom prst="line">
            <a:avLst/>
          </a:prstGeom>
          <a:noFill/>
          <a:ln w="19050" cmpd="sng">
            <a:solidFill>
              <a:srgbClr val="000000"/>
            </a:solidFill>
            <a:prstDash val="solid"/>
            <a:headEnd w="lg" len="lg"/>
            <a:tailEnd type="triangle" w="lg" len="lg"/>
          </a:ln>
        </p:spPr>
        <p:txBody>
          <a:bodyPr vert="horz" wrap="none" lIns="81638" tIns="40819" rIns="81638" bIns="40819" anchor="ctr" anchorCtr="0" compatLnSpc="0"/>
          <a:lstStyle/>
          <a:p>
            <a:pPr hangingPunct="0"/>
            <a:endParaRPr lang="en-SG" sz="1354">
              <a:ea typeface="WenQuanYi Micro Hei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4301602" y="2654328"/>
            <a:ext cx="1471966" cy="735744"/>
          </a:xfrm>
          <a:prstGeom prst="line">
            <a:avLst/>
          </a:prstGeom>
          <a:noFill/>
          <a:ln w="19050" cmpd="sng">
            <a:solidFill>
              <a:srgbClr val="000000"/>
            </a:solidFill>
            <a:prstDash val="solid"/>
            <a:headEnd w="lg" len="lg"/>
            <a:tailEnd type="triangle" w="lg" len="lg"/>
          </a:ln>
        </p:spPr>
        <p:txBody>
          <a:bodyPr vert="horz" wrap="none" lIns="81638" tIns="40819" rIns="81638" bIns="40819" anchor="ctr" anchorCtr="0" compatLnSpc="0"/>
          <a:lstStyle/>
          <a:p>
            <a:pPr hangingPunct="0"/>
            <a:endParaRPr lang="en-SG" sz="1354">
              <a:ea typeface="WenQuanYi Micro Hei" pitchFamily="2"/>
              <a:cs typeface="Lohit Hind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534" y="2701330"/>
            <a:ext cx="1234124" cy="45176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SG" sz="2400" dirty="0" err="1">
                <a:latin typeface="Courier 10 Pitch" pitchFamily="17"/>
                <a:ea typeface="WenQuanYi Micro Hei" pitchFamily="2"/>
                <a:cs typeface="Lohit Hindi" pitchFamily="2"/>
              </a:rPr>
              <a:t>idx</a:t>
            </a:r>
            <a:r>
              <a:rPr lang="en-SG" sz="2400" dirty="0">
                <a:latin typeface="Courier 10 Pitch" pitchFamily="17"/>
                <a:ea typeface="WenQuanYi Micro Hei" pitchFamily="2"/>
                <a:cs typeface="Lohit Hindi" pitchFamily="2"/>
              </a:rPr>
              <a:t> &lt; 1c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8569" y="2672044"/>
            <a:ext cx="1413860" cy="45176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SG" sz="2400" dirty="0" err="1">
                <a:latin typeface="Courier 10 Pitch" pitchFamily="17"/>
                <a:ea typeface="WenQuanYi Micro Hei" pitchFamily="2"/>
                <a:cs typeface="Lohit Hindi" pitchFamily="2"/>
              </a:rPr>
              <a:t>idx</a:t>
            </a:r>
            <a:r>
              <a:rPr lang="en-SG" sz="2400" dirty="0">
                <a:latin typeface="Courier 10 Pitch" pitchFamily="17"/>
                <a:ea typeface="WenQuanYi Micro Hei" pitchFamily="2"/>
                <a:cs typeface="Lohit Hindi" pitchFamily="2"/>
              </a:rPr>
              <a:t> &gt;= 1c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0699" y="3433607"/>
            <a:ext cx="2103533" cy="390212"/>
          </a:xfrm>
          <a:prstGeom prst="rect">
            <a:avLst/>
          </a:prstGeom>
          <a:noFill/>
          <a:ln w="19050" cmpd="sng">
            <a:noFill/>
          </a:ln>
          <a:effectLst/>
        </p:spPr>
        <p:txBody>
          <a:bodyPr vert="horz" wrap="square" lIns="81638" tIns="40819" rIns="81638" bIns="40819" anchorCtr="0" compatLnSpc="0">
            <a:spAutoFit/>
          </a:bodyPr>
          <a:lstStyle/>
          <a:p>
            <a:pPr hangingPunct="0"/>
            <a:r>
              <a:rPr lang="en-SG" sz="2000" dirty="0" smtClean="0">
                <a:latin typeface="Courier 10 Pitch" pitchFamily="17"/>
                <a:ea typeface="WenQuanYi Micro Hei" pitchFamily="2"/>
                <a:cs typeface="Lohit Hindi" pitchFamily="2"/>
              </a:rPr>
              <a:t>P1</a:t>
            </a:r>
            <a:endParaRPr lang="en-SG" sz="2000" dirty="0">
              <a:latin typeface="Consolas" panose="020B0609020204030204" pitchFamily="49" charset="0"/>
              <a:ea typeface="WenQuanYi Micro Hei" pitchFamily="2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212" y="3419685"/>
            <a:ext cx="2007022" cy="390212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wrap="square" lIns="81638" tIns="40819" rIns="81638" bIns="40819" anchorCtr="0" compatLnSpc="0">
            <a:spAutoFit/>
          </a:bodyPr>
          <a:lstStyle/>
          <a:p>
            <a:pPr hangingPunct="0"/>
            <a:r>
              <a:rPr lang="en-SG" sz="2000" dirty="0" smtClean="0">
                <a:latin typeface="Courier 10 Pitch" pitchFamily="17"/>
                <a:ea typeface="WenQuanYi Micro Hei" pitchFamily="2"/>
                <a:cs typeface="Lohit Hindi" pitchFamily="2"/>
              </a:rPr>
              <a:t>P2</a:t>
            </a:r>
            <a:endParaRPr lang="en-SG" sz="2000" dirty="0">
              <a:latin typeface="Consolas" panose="020B0609020204030204" pitchFamily="49" charset="0"/>
              <a:ea typeface="WenQuanYi Micro Hei" pitchFamily="2"/>
              <a:cs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0551" y="3879353"/>
            <a:ext cx="2201605" cy="67550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Table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5373216"/>
            <a:ext cx="914400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Input dependent </a:t>
            </a:r>
            <a:r>
              <a:rPr lang="en-US" sz="2800" dirty="0"/>
              <a:t>data</a:t>
            </a:r>
            <a:r>
              <a:rPr lang="en-US" sz="3200" dirty="0" smtClean="0"/>
              <a:t> page access </a:t>
            </a:r>
            <a:r>
              <a:rPr lang="en-US" sz="3200" dirty="0" smtClean="0"/>
              <a:t>leaks</a:t>
            </a:r>
            <a:endParaRPr lang="en-US" sz="3200" dirty="0" smtClean="0"/>
          </a:p>
          <a:p>
            <a:pPr algn="ctr"/>
            <a:r>
              <a:rPr lang="en-US" sz="3200" dirty="0" smtClean="0"/>
              <a:t>25 bits of 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075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 animBg="1"/>
      <p:bldP spid="14" grpId="1" animBg="1"/>
      <p:bldP spid="14" grpId="2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4311-12CD-2945-9B4E-5C77949ECCEB}" type="slidenum">
              <a:rPr lang="en-US" smtClean="0"/>
              <a:t>9</a:t>
            </a:fld>
            <a:endParaRPr lang="en-US"/>
          </a:p>
        </p:txBody>
      </p:sp>
      <p:sp>
        <p:nvSpPr>
          <p:cNvPr id="9" name="AutoShape 5" descr="data:image/png;base64,iVBORw0KGgoAAAANSUhEUgAAAOIAAAF7CAYAAADPDlfoAAAgAElEQVR4XuyddzyW3R/H30l752l6UmQkIg3SpLSHSnvvvfeeT3vvoZ220lIpUpoKRSGJoidpWBkPct9+r9utQhSybr/r+o/7Ouv7Oe/re65zzvU9BeLi4uLnzp3L8ePHKVCgAMIlGxaIj49HLBZTsGBB2aiwUMtULSASiZCTk6OAj49PfM2aNfny5QulSpUSzCUjFrh69SrDhw8nICBARmosVDM1CygrK7Np0yYBRFntHgKIsqpc8noLIMq4jgKIMi5gYvUFEGVcRwFEGRdQADF/CCiAmD90FDyijOsogCjjAgoeMX8IKICYP3QUPKKM6yiAKOMCCh4xfwgogJg/dBQ8oozrKIAo4wIKHjF/CCiAmD90FDyijOsogCjjAgoeMX8IKICYP3QUPKKM6yiAKOMCCh4xfwgogJg/dBQ8oozrKIAo4wIKHjF/CCiAmD90FDyijOsogCjjAgoeMX8IKICYP3QUPKKM6yiAKOMCCh4xfwgogJg/dBQ8oozrKIAo4wIKHjF/CCiAmD90FDyijOsogCjjAgoeMX8IKICYP3QUPKKM6yiAKOMCCh4xfwgogJg/dBQ8oozrKIAo4wIKHjF/CCiAmD90FDyijOsogCjjAgoeMX8IKICYP3QUPKKM6yiAKOMCCh4xfwgogJg/dBQ8oozrKIAo4wIKHjF/CCiAmD90FDyijOsogCjjAgoeMX8IKICYP3QUPKKM6yiAKOMCCh4xfwgogJg/dBQ8oozrKIAo4wJmjUeMwefcdo65hSNOxR4FFRoxZHQ7qhVOw1gxPpxaMIPdLsVoPX8Ts1tW4uuLE2w55cV/8dI08hWaMWx0K6rK5w+DZ3Ur8hyIccG4XT3J6Qs3cfF5T4i4BBX/1kC/TXd6dm2OelEfDs2zpNbSeTQqmdXWkN38/tAjionwucul07uYN+8kb77bQZlB27Yx1qQBddUrUVQudQMFWXVCqbs1UZKflaby0HMjDWKfc+6fwfTf4MJXyf+rTeGh5yYMSsiukbOz5nkHRDHBD7cwbuhcTr2IRbX3SlZM6EHreuUJdr3B4eXTWX41DEUlOd4FNePC28t0KZedlpGtvP8QxMTGxrixWEeXZS8T/9Zeh9eTGaj/xouF2Q6kZmsLgiTJtJfzzGkB2kUg+sk8tOqtwlcA8be9KW+AKOLj1SkYddqOpxhKdzqEm9VgqifVXxzKg+VtMVryiNhiHbnwTgAxqbhZA2KsJ6vq1maeZ2LWDfbi7ziSaml4wu8VEAXz6PAmLJ6XpNW4iZiqFk/4KfrpfLT1VuIjgCgTIMb5HaKrzlCsv0iqW5O5Ls9ZqVf057qL3nN2gA49LhgIIKawTjaBaM6/jiNQ/B2IaXSz1EGMIzIslqJlilPwt91TckMs4cExFClfip9fUeMI/xRGgXIKlMzAu2dseDAxRcpTKq133nTVK2tvyn2PGIb9KE1amr+XNizxFcNA+kz96Yrz3UMb4ytMeXrh56FpXDifwgpQTqEkv5JFFBVKlHxpShWWg7hIIilBiRQJxDFhhFOKMkXS6oQiokKjkC9dCmk2kVCixC/LzVrlkueWayBGOC7CdOABPMJFCTUqqrOQG5fGoVo4hUdUHMKWUWHsWGfFywiQr6iL2dw97JpkQDk5MSH2s+k68jgvI6XTRaWN93Fz9ivGd5nKBf94itSbyTXb1RiViyf4wW7mLtiLY0xVapQJxcX2EcFVm9Fn8hJWTDCikjyIQ+yZ3XUkx19GSiegShuz7+ZsXo3vwtQL/sQXqcdMq9UUXjeOg54RiZNUcpSqacyIDbsYX8ScsZP3ctM7knKNpnPi+BS0U3EOWSVqroMYakM/lXacCJG2qJDxSd7d7E2FNBsYg/8DVwrV16eK5IEmCubB7rks2OtITNUalAl1wfZRMFWb9WHykhVMMKqUCIeIT3c3M3HsKmy+1EBPtQjBH2MpJg6h2lonTncsm/DwfXdtBWNnH8GrpCY1YjzxFDdh1p5tjGtYjgQkRZ+4u3kiY1fZ8KWGHqpFgvkYWwxxSDXWOp0mIZtcuHINRElbgy91R7mLFQkjmlr/4P50PrUl74hJh6YUxXDRGXaayXN1Wi/m2YUDBdFdcI+7yw0oiZgPp9pRvc8NYiT51OxOO/mHPPAKICzBoH8x+KYveyrvp029qTgU7sZ533OYKoj5dKEP6l3PEIo89RY/5M6S+kge5OIPp2hXvQ83pBnSvZ08Dx94ESDNkL8G38R72Wu6qw/HPuGeQhgd9cNuQJUEsSPujkG7fxz7nu7FpFwmhwXp7Ay5DWKU0yy0Gq77PlFXYag9PgeMKJWu+sfgubkN9aY6ULjbeXzPmaIg/sSFPup0PRMK8vVY/PAOS+oXJ87/KGY6g7hYZioPPDbSqISIT/YLaNNuF8rn3nCuY3F8D/TCYPgFPiuO5bbnTpp+vcog9Q4cC6vPP04OzNctjP9RM3QGXaTM1Ad4bGxECdEn7Be0od0uZc69Off/CWLEnVGoNTcn8FcgVh7Jbe+9NC8JsS830FBjBm6S+wsbsd/blmFKBQmz7Y9y6+MkPJQL6LHK7Q4jQ9bSrdsqntcYxZHLm6h3pSmKwx8lQNx4ry8OI5WI991Cg5pTcJWkqz4dR4/16EtIDLOlv3JrjkszRG+VG3dGhrC2WzdWPa/BqCOX2dKpKLdH1KLV/g9Sj97aAt9r/akiF4vHqqYMFh3g7gJtiqSrQ2b+ptwGMfRqT2p0sEx86MHfk+7zYosh6ZrkFgdwwFARqSyN2evrwEileHy3NKDmlARVqD7dEY/1DQjZ35hqIxyJL9WB/U/PMUxFYtkI7k1pxbbWNhzXd6C3uimWoVC843neXjalvMifPQbVGeMMZXtf4fVxHc42rsYIx3hKddjP03PDkGZzjymtttHa5qQAYpoeMenyRdQjZtQ2YIOfRKIitDn9FpueFZKDWGs5z58uQCsFAdHuW+jdZT62Xw2ZY2nFQv2SiPx2ol9jPC6S7CqN4PYr8wTgk4NYi+XPn7IgZYZAjPtK9LXnSx8M8obseunAmKovWN5iPKUs7JiimoEX0EyymNsgJnsIAlXH3MFrV1PSt0QYjfuW3nSZb8tXwzlYWi1Ev6QIv5361BifoAqVRtzmlXlTIo624O9Bd0l4kSmkRrf561g9vTPqRaOJojgxV7tTvYsVkvFSpeE38dzZhBIEc7b13/RzEIHSNBzdZ+LV/m8G3ZW+DhVS68b8dauZ3lmdotFRULx47r8j+vr6xvfs2ZNbt25RsmT6zPi97/w0a5q+yZp0ecSkIMb5sKWBKokPS2qv9ODJXE3+S+oRdTfj4zQZlTQZiCHQyZoTx09w/sYdHJ5LPVraIOqy2ceJyallKHrH0XaqDLKNTshCe6U7d9ufpM1sJc5cGYFS+maVMomgNJmtrS1r1qzhxo0bf5RPZhPHPFuCjs5Svq1clTazxs+yAxl+1YoJxMn6BMdPnOfGHQd+yCIBsTnF3lvSt05PziSsdSVe5RoxYZcF63pX482aemjOcZf+UEiRWuplk03qyf3Vjp2X1lDTpi91ep6RLpl9z2YCuyzW0btmNr7M/8bArVq1onnz5hTw8fGJr1mzJl++fKFUqfSN8DMDYsTDxQy3bs+B5Y2IT8/QNCmI4nfsM/ibkU7SknU2eOM8TZXIdIEYx8e7u5g3cyn7H8rTceUxtnVyoYvOLJ5nFkTJe+6Vfqh2PCEdFitPYp+pI5f1z3O2b2Xp5EA2X7ntEYm8x3iNpux8l9hQnU28cp5CzfQOBuI+cnfXPGYu3c9D+Y6sPLaNTi5d0JmVoEqiR2ye4GEjPQ8zuf8E9j+JSGLVKgyxdmKac0t0FnlJ/9/QnH8fpjVrH4nn4cn0n7Cf5NkMwfrZfjoo5IRqP3eKypUrExsbm0Mgivw51K4BO7s94sG4GvyXURBjX7BaT5O5HpKGlKXnldecbl82+dA0VY8o4tONGRi324y7GCqPsMXTvBXFX66nvsbMPwKRyAdM1mzM1rdS45ZQ7MVx11N0UchmAhOzz3UQiebZcn10Fj2T1qiwMUde2zKwalodWkzUxw+IFKpQik/cmGFMu83uiKnMCFtPzFsV5+X6+mjMTApiU+J9XAlQ0EGjdATulmuYMX0V1/6VFlms4zmc+25Fd8At6W6sqmO547WTpikHduJwfFwDUNDRoHSEO5ZrZjB91TWk2RSj4/l/uWxaPmeES1FKFs2aerCyrhbzvy/opzY0jcVnfw8ajHhMj9vemDcvSfqGppN54LmZRpK3/3A7BiubcEQyrijfj8veR+lYXi4FiJt45ZTiiSx6zc5GKoxP9KQN973j4fCqxHmuRq/2XBK4TvMdUZdNr5yYkuYjPgb3lQ3Qni/tOBWG2OJ9sBVlckjO3AdRsuTjwKzGLdjwQtpo7SVPcFxcN2EGOvklIuj2UkwHOmBmY8OkovtppDIeqSwN2ffuIcOrxuG5Wo/a0qdtokfU59WCJkyscAr7yarS97ioF+ztYcDoq1+QNzqB/77PdFWfyKOENacKDLz4nEOdK0pHJdGvOLP5Jmoj9LFsO5EKp+yZnPj+HvViLz0MRnP1izxGJwKw75P2wkt2Spo1IEbcYaxGc3YHJFZVfQnP3BYnbFeTXOKw55xaMYVp6+wILNCI/W/vMUxRjrAb/VFukzjbqTIXF/eVSDZkJFu+KGnKOd/zdKsgJsRuDFom5rynLJ32u3B2mHLCYn3IRVOqmV4kUlJYjZk8dl9Lg6S9QOTHboMajHWW1keu1lDWza6Lz96l7HwQLP1nqQ6YX11Dl4baVIy8iGk1Uy5KM2TmY3fWJsswRffyM8dYbRR3vioy4d4LtjXO4Dv2HyicF0CUVD/G9xhj2w/k4EvJbv2/6bH9LHvG6FM+8T1ZHPmKS+tnMGtXAF0OX2J120rgtxuDGmORyiJHraHrmF3Xh71Ld/JDFnOurmlD4RMt0d+jx3GXE/RVkqAYi+equtSe54vRbg9ujCzL7Qn1MdmVuOO5SF2GLhxPq4ofcTh+GO92p7k0OZ6V2nrs0TuOy4m+SLNJ3BXma8RujxuMTnty4Q9U+n3SPwQximebhzJ0nRXOAQmDgu9XMUUtdJVLEhnwGh/fj9KN3ZLr70ncf7GFOs8X0qHTP9z5/O2HQtQecRrb3V0p92wBdY0v0nTlEuq7rGOnny5d9KKx33uYB3LNmHngKMtNq1MEyYL+LNqbbcAxcUFZImh146FM27SVSbrfaBTxwXo8zTvvIaGfSN7nNQeyZe9wAsYY8U/CO74cGsMOc/EfRfZ2M2PDjwyRq27M0Gmb2DpJN5WnvORJ8wmrHqp0fzYBl2crEh4mOXXlFRAl7RWHunF85RyWbL2Kj2R9tUJtGtepQoGPL3B7+R81u01hyYrpmNZM1EX0Aevxzem85yVSWQqhOXALe4cHMMboH6SyaDDs8FlGvTCjzZF4KpaoRD1jfaqEO2F1ypES/fdwcfcgVCUP/dh3XFnSjwGrHKTv7Anplei8+iSHpxtSLvYpC+q24Eh8RUpUqoexfhXCnaw45ViC/nsusnuQarYvN6XVL/4QxOzpbuIwHzwjFdGqKunRIiLeueP89B3yKvWpr1Exza85fleb6IAn3HP5SAn1BuipKiDZ/SSODuTZA1ciqzakgUb5VLbD/S5Xye9x+G5rxaCo3dycrZnJPNJTzs/35CUQv9cuLpgX927z+OU7gqKLUVlZjdr1GqBdtXgqE1jRBDy5h8vHEqg30ENVoQhyiIkOfMYD10iqNmyARnl5Ql885n3lBmiWjSfEx5lHnhGUr10fPZWyPy05iCLe4e7kwpsYBTT09dEolzhzJA7lxeP3VG6gSdn4EHycH+EZUZ7a9fVQKZve2aXM6fS7VHkSxN9VOvd/j+TFyTWsu/KFBhMWM7ruBzZ1mk35fecYmhNrFkkMkCdBzH2BZK4GAoiZkSzUmu7VOmEVAaXNLnCn6wmG2Q7A5kBHcnr2WwAxMwLmvTQCiJnRJPYl29voMvG2dCG/oGJPjtw/Tr+Et/+cvQQQc9be2VWaAGJmLRv9lnuXbXkRVw3DtsbULpcD22hSqasAYmYFzFvpBBDzlh4Zro0AYoZNlicTCCDmSVnSXykBxPTbKi/fKYCYl9VJR90EENNhJBm4RQBRBkT6VRUFEGVcwMTqCyDKuI4CiDIuoABi/hBQADF/6Ch4RBnXUQBRxgUUPGL+EFAAMX/oKHhEGddRAFHGBRQ8Yv4QUAAxf+goeEQZ11EAUcYFFDxi/hBQADF/6Ch4RBnXUQBRxgUUPGL+EFAAMX/o+N0jSgIMDxw4kGvXrmU8wHD+sIVMtkISYHjTpk1YW1vLZP2FSkstYGpqyqhRo/4wrqlgzVyzgOARc830WVqw8I6YpebM+cwEEHPe5tlRogBidlg1B/MUQMxBY2djUQKI2WjcnMhaADEnrJz9ZQggZr+Ns7UEAcRsNW+OZS6AmGOmzp6CBBCzx645nasAYk5bPIvLE0DMYoPmUnYCiLlk+KwqVgAxqyyZu/kIIOau/f+4dAHEPzZhnshAADFPyJD5SgggZt52eSmlAGJeUiMTdRFAzITR8mASAcQ8KEpGqiSAmBFr5d17BRDzrjbpqpkAYrrMlOdvEkDM8xL9uoICiDIuYGL1BRBlXEcBRBkXUAAxfwgogJg/dBQ8oozrKIAo4wIKHjF/CCiAmD90FDyijOsogCjjAgoeMX8IKICYP3QUPKKM6yiAKOMCCh4xfwgogJg/dBQ8oozrKIAo4wIKHjF/CCiAmD90/O4Rg4KC4sePH0+dOnWQl5fPH637P2jFp0+fcHNzo1WrVv8Hrc2/TbS3t0dTU5MCUVFR8fPmzeP58+cUKFAg/7Y4n7UsNjaWyMhIypUrl89a9v/VnJCQEEqUKCFE+pZV2YWhqawql7zewmSNjOsogCjjAgqTNflDQJkDMdILm0fFMDZWonCqEsQS5ONNQJQ4HQIVQL5sDTSqlUQuyd1xQc+ws7mDR0gZauk3xlBPmbIxnly+X4zWrWtQJB055/QtgkfMaYtncXmyBaKY9yc6UXt6ZSw9DtCqbCrGEEfwwvoIFoc2svKcD/GSW6ro0UKzPPKSqYt4MV//+0KQ/3Pc38VQostF3l7ojPQNORb/s1PpOmQPAXV6Ymb4F+Ge97C57UdRha+EauzH90ZPFLJYg6zITgAxK6yYi3nIFIixL9nUuBbTnItgcvgV1wYpUjAt2wWdo8PfZlyNLoSJZSA3zMqnuDOCJyta0en+HJ5Zd0Pya+yrnbTTGc9j4yN4XBhItYTJfxHBjtsY2nkqFyuvx8tlOup5cFFAADEXIcqKomUJxKhHM9FtsoFXcfGgtZxnzgvQTmucGG7HIGUTjgYVps2599h0SwkiiANPMWRucbYclHjEOHw2N0B1qit1NnjjMk2VH7yJCb09BYMRYg4+3U7jEllh+azNQwAxa+2Z47nJDojBXB1gwCqtmVRZP5rTwZUZaf+CvUZlUrdZ+E0GK7fiyC9ATJ4wGtdFOtRd7k2hxptwuzmFWkkhj/ViU5fFqBw/ienPTOe4bikLFEDMdQn+rAKyAqLo7SHaG11k1P0jKK2vg8H6NxRvZ4H35f5UTW18+hsQo5+uY5pzd7YOr/nd84XeGIRam6N8BhQ7rcRi30yMKn3zi2Kigz8jKlOREmmOh/9Miz9JLYD4J9bLA2llA8QYPFY1oevr9TjvNaKI10Yaa07HOV6X1e6OzK6dyvj0VyDG+GM1oQ0r1S5wb5bGj9nX2Ncc6t2QoeeDpMqUbcasA4dY2k2FonlAq19VQQAxjwv0u+rJBIgR95lUfyzlTjuyVLcoiN9zoqMq/a5FoTjWAc+dzSiVsqHfQQSKl+ev4tIFinhRNF9CIvgKaK15gUtSECU3RHlxdEpfxpg/ISohhRw1u/3D7u3TMama+oLJ72ycE78LIOaElbOxjLwPophP53ujv8kYO7txqCSOFEPthqFhcpCPJTtx0vsCvSsnXQkEknhEk9P+WJsmbuETxxD6zonDY/tz3MQex5QgJtg6jg93dzBt1EyOe0qQBSqZsv26BWN1kq85ZqM0GcpaADFD5sp7N+d5EOPesMdYm4VF+jNQr/SPhfdYPy7tOIOXqAD11nvwYHqt5Av8v3lHjLg7gyHOIzk+OcnQNKU8Mf5cWzWc/kttCZb8pjQOe9dtGJVNAX0ekFUAMQ+I8CdVyOsgRrstQb/DfdpObEvlZOt38Xx5tIVlp/+Fvydyz3MrjUsmscTvZk1F0UR8LUTJotKZF3GkH+4fFdBSTunxonDf0ZOmE64QijzNDr7h1hDFZDtx/sT+WZVWADGrLJlL+eRtEEOxHabL+L8sebK2IcVT2CjOz5xWaqNw+FqarpbenDWr+AOQ34GYmJc46DabjxZmaB8f+vd8zZobC6mTcmYm1pNVdWszzxPUFrnitlQnz03eCCDmEkBZVWxeBjHObz9t6m+nzR1H5mimMlEi/sSFnmp0PReGXIONeN6bivq328LsGKhigkVw2gv6EMa9Gc2YWPIYD2aEMkmzG/8ufYzVMOXkw1zRa7Y3VGHik+J0OPOaSz2SAJ9VQvxhPgKIf2jA3E6eZ0EUh2A3tg6tbfrg6LGehindYaLhgqw6odTdmijK0cPSg5NmlRO2vYkDj2GiNAD7rwVpduQttwZWSTKcFBMd4MTZDZMZvfEtg+96saPRJ3Y0VGaCqxaTraxZ06V64uZuMSEOs2jUYgOvDVbhdHMOOmnUJTe1FEDMTetnQdl5EsRIN/ZMHcks80d8oRJGw8YzZdFsTKsn9YrhPN23iq0Wezl4O3Hdr5gOvRasZnhZew4fNuf4o9AfFipUhspVFSgm/o/wL8F8DouR/la2F1den6J92TCu9dVm1Bt1FL/8y9eqddBRr4zceycunXehTLel7Nw+E5MqeXCjKSCAmAUw5GYWeRLEXDGIiJAXT/miVJ/qxUEc84lXT1zwCi+Dmo4O6pWK57kJmqRmEkDMlU6TdYUKIGadLXMzJwHE3LR+FpQtgJgFRswDWQgg5gER/qQKAoh/Yr28k1YAMe9okamaCCBmymx5LpEAYp6TJGMVEkDMmL3y6t0CiHlVmXTWSwAxnYbK47d9B9HX1ze+f//+XL9+nZIlk276y+Mt+D+vnq2tLfPnz2fixIn/55aQ7eZv3LiRli1bCgGGZVVGiUfs0aMHKioqstoEod6Al5cXVapUEUCU1d4gDE1lVbnk9RbeEWVcx1wDURTOW3dnnJxdefkZylapSd0mzWigXAaRny1XQhvSRbdMmrtZIr1seFTMGGOl9H01/9ugweIo3nv78jk2IRLq768ChflLRY0qiV/+S8Iuhr3xwj9c9CNt/H+8dfGleq8+aGXz/lQBxN9LlqfvyHEQo15xbuV05m64yMti6hg2aUQDzXJEvHrCvesOvC5WncrRAZRd9AynmWl8tCsJldGpNtMrW+JxoBWpxRn+YfR0Bg2OuM0IVSP2fwBKVaFGlfKULhzFq+evE0JmFKuhjVrJr0SEfOD1u1Di+YvBdr4caikN0iEOvsJA9Y4cT9z2+q388n0u432iY0Lc1Oy8BBCz07o5kHdOgij6eIPZ7TuxwQXqTz/D2RVdqJ4k7lPcxztsGdOXGVbvUFv4FLdluql+9xf7chONa03DuYgJh19dY5Bi2mHV0h00OPIGfVW78+/061yYaUh5SZZhNvSp0Y5ToaXoZu3PuQ4S5MWEue6kt9FiSh73wbK95H9x+OwwoeXRiphol+b7WWiFFWk9bR69VbM/SL8AYg7Akp1F5BiIMZ5sblufqbf/o+KAC7gd6kKl1PiJcmVFiyaYN7bFfUsjfo7lG8Wjmbo02fAKaZzhZzgv0E7jPIoMBA2OvUSvdreYdnMDjb4VmiqIEjWicV1swjK9S5ztWg4iHzK9ySz+PmXLVI30DZWzWlMBxKy2aA7nlzMginh/yoxafS7wpaAhO70dGKuc9udEwZcH0ObiCOz3Gv0cnS34KgMMVqE1swrrR58muPJI7F/sJfU4wxkIGlzUg9PWBejUU/NHJIA0QYTol1Zc+tqWnlpFCTzdjdqjg+g5cxim7dtipKvI91fHHNJTADGHDJ1dxeQIiOIADreswZDbXylgsJc390ai9KsgvVGvsH1cmOYtUp74JOLtofYYXRzF/SNKrK9jwPo3xWln4c3l/lVTPQfjj4IG/wLE73rEeLDGQIs5rkkUKt+AwYu3smG8IQo5FIxYADG7CMmhfHMExNCr9KjegbNfJHGe7vNiq2EqQ850NDjGg1VNuvJ6vTN7jYrgtbExmtOdidddjbvjbFKLM8yfBA1OD4jiMF7YX+Gm41OeutzlitV93iWeCKcx4SoOm9tRMQdgFEBMR//Jy7fkBIji9wcxrDqMR4DmCneezqudxtmGv7ZUxP1J1B9bjtOOS5HGGT5BR9V+XItSZKyDJzub/RRmWJphZoMGpwfEFFUWhbhyYuFQRux4QgwK9LvoydHOFbL9o2IBxLxMWTrqliMgvjXHQGkUToDqgqc8W576bOgvqyv+xPne+mwytsNunErieRWh2A3TwOTgR0p2Oon3hd6kjDP8I89MBA3OBIgJ5YnDebjQAMOVnhRrb4nfFTMqpEOLP7lFAPFPrJcH0uYEiIRcwrRaFy5GgsIgO14fbvnzJMxvbBH3Zg/G2gsp0n8geqV/BPiN9bvEjjNeiArUY73HA6bX+s2sZUaCBmcWRAmLn87TQ60bVlVX4vF0LqkFoctK+QUQs9KauZBXjoAoesMuQ2XGPQY0lvHMdWHa5xqmaoNo3Jbo0+F+Wya2rZzk3ELJYRZfeLRlGdI4w/fw3NqYb58c/HHQ4D8AkTgfNtdXZSob8Xaeimo2x5wSQMwFeLKyyBwBERH+B9ugPuwmMdRk9mM3VjfIwJ6vUFuG6Y7nL8snrLWEisQAACAASURBVP0prmIcfuatUBvlwNfSXbH0PotZRanHFAda0OlPggb/CYgx7izX1WZT/eu8PtaaNE5xzDIpBRCzzJS5k1HOgAhEOrGkqQFLn4op0mQNj2xmoZPGybvRPqdZaVGOiQtbU0EuDr/9bai/vQ13HOekOsQTf7pAT7WunAuTo8FGT+5NVZdOBkXcYfSfBA3+Pttbkm6X33Ku46830yVVMPbFBhrX24bh9Wdsa5rGJFIWSi6AmIXGzI2scgxEyRn1fpZM7tCH3R4iyhiMYf22FQxtWP7H+l9MAHf2L2bBof8YbLGPYepFEYfYMbZOa2z6OOKx/uew+1KbBWHVSYnu1lFQrgeWHicxq1wQRG/+KGiw+N0BmikN5764AI32veXe8JRnXkThuq4/I87EYjhqMUuG6idsjRNHuLGjd1eO1T3C1eVNKZcDZ9YIIOYGPVlYZk6CmDBcjPDi4oaFLNthyZNP8ZSooo6m+t+UiP7M+5BC1DKdxoqFfdAuJUek2x6mjpyF+aMvUMmIYeOnsGi2KcnjDD9l36qtWOw9yI84w71YtGMXs5oW5HpmggbHvub8pq2cPHOQU85hUmuXqk+vIV3oPG4WA2p9OxwjBo9N7Wk0zZ5woLRuV3o0KEnY51iUzRayuL82JXMAQkn1BBCzEIrcyCqnQfzeRnE0gS+e4O77njDKUKW6Gtq1lSiVpYvfORM0WBTuz3PnZ/xbQBFt3dpUL5vz+00FEHODniwsM9dAzMI2CFkJHlHm+4AAosxLmNAAwSPKuI4CiDIuYGL1BRBlXEcBRBkXUAAxfwgogJg/dBQ8oozrKIAo4wKm9IivX7+OHzx4MNbW1kKAYRnS1s7Ojrlz59KnTx8ZqrVQ1ZQWOHjwII0aNRLimspq15B4xF69eqGvry+rTRDqDdy/fx81NTUBRFntDcLQVFaVS15v4R1RxnXMdhBjg/DxDiAqMXzEL81VQJ6yNTSo9qt9YTGBPLl+nis+tRkzqTllw9/g5R9OkrC+CUUUkC9OGYWKVFQoRZF07daJI+iZHTZ3PAgpUwv9xoboKZclxvMy94u1pnWN34REjPTC5lExjI1TxtnJmQ4igJgzds62UrIbRHHEC6yPWHBo40rO+UijaFfRa4FmefmE+J/x4q/89yUI/+fuvIspQZeLb7nQuVwq7Y0j8OYGpkxczCmPGKi7Fd/HE1F8b4eFxRn2r9rDfcmGTwqjVE+fanIhvH/3jn8Do1HQakSzdn0YN2kwLap92yeapIhYf85O7cqQPQHU6WmG4V/heN6z4bZfURS+hqKx35cbPRV+oYGY9yc6UXt6ZSw9DtAq/R9pZJmuAohZZsrcySi7QfzWqqBzHfjb7CrRhUywDLyBWcrQ1xFPWNGqE/fnPMO6W9pxsWM9VqCrtYAXiSBKozJG8nCKJoZb3oLWGjxdZvHtQ/3YwIec3LaWFWuteBlXlU5rznBoeuMk0dViebWzHTrjH2N8xIMLA6tJPzwWBeO4bSidp16k8novXKarJ/8gOalcsS/Z1LgW05yLYHL4FdcGKaYaUS47FRZAzE7r5kDeOQViuN0glE2OElS4Defe2/Aza2ICTw1hbvEtHEzVI0qNEee7hQY1p+CaDMQYni3VQWfJS9DZyCvnqdRM9kW8mNBH6+jeag72EQXRne/A7WWNKSP5MkLyJX0DVaa61mGDtwvTkn5KLw7l9hQDRogP8nR74zQjz0U9molukw28kkY85pnzggxGIPhzoQUQ/9yGuZpDjoF4czDKrY78AsT0mSEtEJ8v1aFOmiAmIMzbYz2oM+ACYagz9/ETVkqiBES7skinLsu9C9F4kxs3p9RKFjU81msTXRarcPykaRrnVwRzdYABq7RmUmX9aE4HV2ak/Qv2ph7xOH2NzMRdAoiZMFpeSpI3QIzm6bppOHffyvDkrozIl+fYvPkMzu9jQP4vGnWqzJEhy3FP4RF/D6IkrOIjpmsasNEfyve/jq+FJIRFKDcGqdHm6GdAkU4rLdg304hK3zyqOJrgzyLKVCyR6nBT9PYQ7Y0uMur+EZTW18Fg/RuKt7PA+3J/qqZrkihreoMAYtbYMddyyQsgxvhbMaHNStQu3GPW97MjRHy4sYBugy6hs8OaLd2rIx90nzXd2zDfIfL7ZI30HTGGdIFIBLdHqGIkOfKpxkweua9FEgIn9vUhejccyvnEk5zKNpvFgUNL6aaSysROMqVi8FjVhK6v1+O814giXhtprDkd53hdVrs7MjvViMfZI7UAYvbYNcdyzXEQgeLl/0o8GyIeUfQXQiK+AlqseeHyHUTxByv6aHbnbg97PPcafQ++FOU4Dc1Gm/DPjEckFq+19ag12x1Kd8fa7ywJBzwlxCA+ypS+YzB/IjmEDZCrSbd/drN9uglV0/rON+I+k+qPpdxpR5ZKIx5zoqMq/a5FoTjWAc+dzTIcNjKzwgsgZtZyeSRdjoNY2ITT/taYJq5QiGNCeed0mLH9j2Ni75gIYhw+Ww1Rm/wvIxy82dvsW4DEtCdr0ucR43i5Xg+Nmc8lY1Nu+FpgkjS8WtwH7u6YxqiZx/GUPBuASqbbuW4xFp2f1jbFfDrfG/1NxtjZjUMlcSgbajcMDZODfCzZiZPeF+iddsTjLO0BAohZas6czyznQUxt1jSCuzOG4DzyOJMThqafOGOiSC87dVZ7ujA7SdDgzE/WSGwbyf0JGjTZ8U4S+x/3p/OonYq3i/G/xqrh/VlqG5wgiNI4e1y3GVE2afyZuDfsMdZmYZH+DNQr/SOkfqwfl3acwUtUgHrrPXgwvVamjhfIaE8QQMyoxfLY/XkDRBBFR/C1UEmKSiY44nzY0kCVKa7qLHZzY0mdH7ta/gjEmOcs063DYi9Qme2E+2o9RH7ufFTQQjmlx4tyZ0fPpky4EgryzTj45hZDFH+QGO22BP0O92k7sS2Vky2VxPPl0RaWSSMec89zK41/OPRsU18AMdtMmzMZ5xUQpa0VE3R7M0flO1JuliZD7hejg+UbrM1+nByReRDFBN8Yg04bc94VbYm5pw0jasgRaNGJnq/XcGNhnZ9OJ471XEXd2vPwRI1Frm4s1fk2eROK7TBdxv9lyZO1P4d4jPMzp5XaKBy+lqarpTdnzSoKh9DkTHeW3VJyCsQwu4GomFgQnOaCvuSo7HvMaDaRksduYXZWH52lXhQz2Y/n1WFUT/Q6ca82Uk9tOs90N/PKaXLiwn0Mz5booLM0rQV9iPQ8wBDj4Vh+KE+XfY6cHq6asF4YcWc0mt3+ZeljK4YpJx+nil5vp6HKRJ4U78CZ15fokRhBPM5vP23qb6fNHUfmpHaohfgTF3qq0fVcGHINNuJ5byrq2RzYTfCIsstgQs1zBkQxgcdMUBpgz9eCzTjy9hYDqyR54RJHE+B0lg2TR7Px7WDueu3AIMiC7joDuRQmT50JxzmxrBuaRd5gOa0TffZ4EV/KmIW7lzCoc1NUS0Vye4SadFlCfQlubouRjmZFhL+y5+SBPWzZaIl7wXqM2WPB+n6alEgsXvRmBw2VJ+CqNRkr6zV0qZ44DBaH4DCrES02vMZglRM35+hITxIWh2A3tg6tbfrg6LE+YfkjtSvIqhNK3a2Johw9LD04aVY5W7e9CSAKIP7SAuIQR/au2spB8+M8Cv1xa6EylamqUAzxf+F8Cf5MWIz0t7K9rvD6VHvKIibcbT8Tek/kyAvpj4UrGDJhhQk3xq0j3NCMfgOHMaj+W47tOs7R/dd5I91TTsGyValcJJrI/74iLvwXavUaY9SpHyOHtEOjVIqIv2HX6Ks9ijfqinz59ytV6+igXlmO906XOO9Shm5Ld7J9pglVJB450o09U0cyy/wRX6iE0bDxTFk0G9PkEY95um8VWy32cvBHxGN6LdrBrllNKZ9NAYcFEAUQs9kCIiLeefIiuAy1alejZFwQb7+UpFqF33yWlN5aiUJ48fQLSvWrUxwxMZ9e8cTFi/AyaujoqFOpeDaRk976pfM+AcR0Giqv3pYzQ9O82vr8Uy8BRBnXUgBRxgVMrL4AoozrKIAo4wIKIOYPAQUQ84eOgkeUcR0FEGVcQMEj5g8BBRDzh47fPaIQYFg2BZUEGJ4xYwZt2rSRzQYItU6wgJWVFTo6OkJcU1ntDxKP2Lt3bzp27CirTRDqDVy6dAk9PT0BRFntDcLQVFaVS15vYbJGxnUUQJRxAYXJmvwhoABi/tBR8IgyrqMAoowLKHjE/CGgAGL+0FHwiDKuowCijAsoeMT8IaAAYv7QUfCIMq6jAKKMCyh4xPwhoABi/tBR8IgyrqMAoowLKHjE/CGgAGL+0FHwiDKuowCijAsoeMT8IaAAYv7Q8Q89YixBPt4ERImTW6OAPGWqa6CUMvRdkrvEYa5YbDzOZ8NJTGinmHi+gJiot4+wPneTiFZTGKqdRtDJ/GH7LGmFAGKWmDHXM/kzEMURvLA+gsWhjaw850NCWMrKbZk6cwBd+/aheUIwydSvYKv2VO1+jRi1Rbg+W4pOgTdYLZvA1JXW+MWXpNvlt5zrmHjmVq6bKe9WQAAx72qTkZr9GYjfSgo6R4e/zbgaDQ3N/+XhCMXfnhUgDn3CkY0n+NxoApM6KCV6xDBsB6jQ+ljs/xGI0QS+Cqe8aoVMnTokgJiR7p53780aEMPtGKRswtGgwrQ++57r3ctnssUR3BmlRnPziP8TEMWE3J5Fl21NuWDZNY0z3n9tSgHETHa1PJYsi0C8yWDlVhwJKkybc++x6SaAmB6dY98co3/DAVyqd44Am24CiOkxWj69J9dAjP3gzCWLw5x+qsoi80loJZyYlcQjXnRncfB2lplfwyPyL3SM+zJz4XAalEseQj36zWU2rDzJ888fCYwojZq+ESZGDdFULE3hElVRVSqTeHhIDP4221hz6AEBYSF8jvkLw35TmTnYkAqJ57i/f3SBIwdO8bLJelarWTFl6kG8/+7FNJMortl5EyEGuVLVadhxJON71KK4OJznpzax7eIzwko3Ytw/U2ha3J+7lkc4bPWWdttWoXR1HVvP3MQtTIF6HcayZG5XlItA9Iu99DMejVUgUK4RXVoqUqLmQNatMEUx7Vfrn7ph3vGIIiICvPEOiENBrRZKZdLRCFEYb557E12lDuoVi/z2dSbDDIojeffyPYWVVfkW4T8uxJcXQaVQU6lAkTwUjT8XQIzl7dWt/LNmPXtvfwClaTh6bkA/YYL0G4hBaLWvhzi4InrKX/G8eY0nH0FOczyXb22hfUXJaZgQ47Wd9o2Wo7DbiRO9q/L50lgadTHHjyLUrF8XJf1FnNregQrit5wdb8psvx4cPDKLZhVjcV5QlwYrvKk11YGHa9Vw2bqAOcv3Jxy0oj5+CUaBLjx/cJH7AZqscLNBa019uh77RIWh9vgcMPpxtnq0M3PrduPdhifsb/iczdOmseKYC2H8Tdfeqrz9UAE9lVhczl3AJRTKttvBw/PjUIsPwu/mXJp2NOdTiwO4Hm9L2UKlqVChJOnowt/7ZK6AGOvL/p6tmHn7MwXrruH27r/YO2o6hz3kUVIpT/S/bwir1J552zcxrkmFn9oTF3iTtSOGstT6A6WVq1Hk82sC5OoyevtR1g3Q5Pu5oOF3mdaiK3u9YpEv8hettt7i1AClH/lF3GemUXf2eYcTS0Xabj3PkFu9GWoZhPasuVQ7sgw7eUUKhZWk37FjtLYbwsC97ynJe/5rugW7EyNRz6IjODL8kEiRIBdATKzBBwuaVhnIvWqpgRjI32Ntcd3eKuH0HdFHG6Y1a8fWl6A0+T4emw0pIf7AqU4q9LFvjtW7q3SVjIZF/uxvqcoIh4qMu+vFjiYlJMfX4ru7NTqzi7HH4xL9FRMh9lxLY63ZuGitwsN5DpqF43i1sR5q059RqPEGntpNo3aBQJ6/FKNapyoF3Feirz0fN8WxOHjupFkpaTtini2lUd//MH+0mgaSh0msJ6vq1maepwK9TrtxrGfVhI4T43OAng2Gcym0DN3Pe3PGtAL/OU5Fs9FmPrQ5x3sZHJpGuy6koekdyhWNotZsc9YN1qVMgpeJxvf8UoaNtUR17132dK70/UizWJ89dKo/m6hxRzm+pDNKCecOigl12sO4XlNx7nYDx3XNfhyzHWJNnxYnGXrnKG3LpNbdo3CaZcD4Klbcm6qKPNE8nV8HvbUFGXfhFls6VCTs2kjqdj1NfNsN2J0ahQYebGzVhadLnTlikmqmf8pVhtPnHojB52hd2QzbKqmBGEHXS2+x6vRt+UJM4KnOqPa5QmS1yTzw3EwjHjJF05AtAS04EXCLPhUlbY/Fa119as16gfHpQG72VIBoZ+bUbsA2rfO8vWSa5D0sjiB3J95XqId2RUlvEPF2rwFKo53RXOHO03m1k89iigM53VWd3pdEtLPw5nL/qhSUiL6gESOKHuPeAq2EgzMlx1Zvqq/KNDc9tr9+zPgaUvAhCqfZ2jRc+5ry/W/ga2GCfD4AsU7drdQ66IrVkBopPJ+YT1dG0WhqaY67bMRA8kwUveNwaw2WN7zJ0zX6PzxfooVE/odpV3sx9W57sKZ+4hqyyJ+9Jt15u+kuy+sWhYjHrBm7nrAhO/mnlQJyIn/MW7bDdeVjtic8eCUgNmRggSM4/qMnPRPx00la1j/JuMfn6FFJ8qSI5OFkfWbXtcV+aJWsHxJnGEPIsyCmXEcUBx6lxd+DuCvXCstAW8xKv2KTvhrTnigy9s4LdjaVDmg+WDShykBfRjh4s7dZSUR+uzCoMY73Y+7gtavpT+L/sNkPELXWvMBllsZPywmRD6ejZbgRP+3lPHNagLboMbMbT6OqpT2TVb8diZsWiBBuPxSVlof4bHiUwPsDKJkPQKzf/RO7XXfTLLVz5mOes7TRAMSHHVmqUwRxwEEM65xlnvdlTFOdz4vBbV4tOsecwXNDAylEROM8twkza57nxohqRNgNQavzeb4238HTK/2p8uUafQ22Y3b3Mj0STgiXgNiI8VXP4zC+htQTB52hTRMb5j/eR4uEkUwkjlMNmKVzI++B6OvrGz9w4ECuXbtGyZKpWfUXmIdnYtb0Nx7xpwX9MBv61GjHqa+mXHp7nk7lRHy4PBbDzuYEtljPQ+vp6BR5y/Ee9ZhaYAOOpwZRo7B06Kijs4QA04v4n+9MuTSb8XsQifNll1Etxt0rzzDbF2wpsYzmi7Q5f3UYSt8cX5oeEaKc56DdYA3/mlgSeMOMIlkAoq2tLZs2bcLa2joTz+E/SyIZmhoMLczxBwvRSu1dS/yeg0YtcVrllPCaEOM6D00zeS56LEM7jaOwg08boX5wKt5XTb9rFXqlL80sBnHneGOch9RnocZcVA6fxMTuGn0+L8FwZFlO3Z+OesKzUDZBNDU1ZfTo0X8Y1zS9IIbdY932WIbPN6Z8RkEMuYRptS5cVN2Al9O0RKOL+GA9juYjHChfVxetv0tQtFYfZk9oTbXEjiF6a05jpVE8UujHJa+jdFJIPlUW88GLz6U0UCyeDhCBkGsDUW9vQbjxdo5oHOCEkTVne1f+Mbz5BYgRt0egarSfMkvccFtch7gsADFXJmsS+ZWAqGv0gPnPbRiU+O6dDO2QawwyWE0zWztGKhVE7L+TevVvse7VaVqn+moWx8s1WrTw3o/3vh+jF4mGJqa+rL/aim1Nl6J//QKaK5qwvNFVDhcaTruHS3H8PtqRTRCzZmgaZsdAFRMsgn+1jhjJk2VtGF/InFtza1M4+CytK/fAtspUHnpuxCDZrOnPC/pRj2ehpb8NlX0vsBlePeF9JM7/DFNnedJzx3yaK3xzSSme8jHP+adeHRZ6gPqU69xZ35rESVdEH21ZtsCDHlsnUado+kAk+hnLG+qw6Lk85Wv05LDzcTolHWalCWI0rot0qbu8KCufP2KuVhGiHs+ktv56/m1xkve3epMwssrglesg1v2H8F4ncDzWh2pJp3vFQdhONGRw4AqcTvekikSeuJdsqF8Py+Eu3J6k/tPQXxxswwjN/ohOvuawceJsWIKTe8L8JlNRmFyN3QeaccNuFAr3x6G/sCazq+3jdBcHrHt+s97/MYjiwGOYKA3A/msBDMz9uDei2vdZMsQxhPg5c2nHXCZv8GOYowcb9Isjfn+QxlWH4VhxOLd89tEiYTQcwd0x6jTb8xljCz9s+ye+SMe8xNysGYvl/sHhzEhUJd5OHMjJDjXp62LAyFFt0K5WkbKlS1GqZFkqq+qgp1GJognOT0TguYHomp3go2QrbIvBDGpXjyox7lif8aCR+RWWG0pEj8NncwNUp7qiMtcF95V6JCxt/nSJ+XShLxpdT1N4+E289hmT7OH+HUQFep1y5VgvxYSHRuzrI/TRH43PcFscVjZJmF0Uvd6BgcoEnKuO5MazbWi5n8dDxYxWGVhIzG0QGw2PoW+ti2zzac60yb1oqlWWSK+HXNy9jlPRfTl8bgWtvz35gPCHc9BvcQaDvRfZPlCLkokDlLgAG5b16s62ivt4fqYvyR1sKFf71WPswxhU5j/gxnAlCkY+YEr9nlyLqMxwu/vM1Pg21v1/BFEcguPeVWw9aM5xyQJc4lWwhAIVyxZFThTF58AQYr798Ndg7Hz3oHLbnD3717P6vB9QEsMxi5g2YQzdtUoR7XmQqaOWctpNjGrT5tSvJs9Hn9fIGS1m++yWVP7+1I3gyYZ+dJ5xiXep4FK60RwuXF6BUcJQNBqf0zPpM2o7TmHSm+WUu/LPvl3MbFkZ+bh3XF0/n+XrDvMgGCheF7NRgxk9YwKtU4Mi5BLd1CZT4/IzNjWSzNQlub6D+Bct2igTElWNBmrxvHjwisqj9rFvsj7f9yTE+XGkRz0GXwiGQn/TcsEpLBc0/vF7OrxjroM4qhyWDsOIPLuJzRZ2PAuMo5xKHfTbDWPyEEMq/rQomrhU0WcSlhEaGOgpU/jjMxxdItBfcJTDC9tT7af3RxFv9zdFeWwR9vnYMaSaxL1G8XimFvoWrXHw3iudLBIHYT28Mf2PvCSsoAJ1x1vhsKkZpYLO0FKxF48qd2P7rdMMqRGD41QtDHf+h/7MS9j9o08KFdNh+ay9JWuGpllbJ2luokjev/QkoGB1tFVT2wURjc+p+azw6cS8PpUI//CRj58+8THwHf7+b/C0O4dPX3vuTKr5Y1pdHM2Hl88JkK9O7T/YWRHjthjDoXIcvr+YOiknKZIOTX3v06/AS15F/EXt2lUpkdpOjrhQfN39kKuhTY0yaQyvf2HfPAHivWl8mzROf1eIJcjLiXuPvYmpokfjRtoopmqg9Ocoy3fmXRB/adU4/I/3ofHCSpx03UHiykWyFNHOyxh2y4yD0xPX97JMpXAcxjdhed1LXB0pfVdN3SOmXEfMsgoky0h2Qcwee8hqrrIJojiAg40VGebajHX3rZmmVyrZomxMwE02L7FGZf4aelbPyIax1GUUhTzm6LbLfFaqT+2v55mxXp6tD3djkmLfa0LquFdsrK/GdLe6bPV9zETlPy//V51LAFFW0Uteb9kEkVheHxlM88En+ZfiKBs0Rbe6AkW+hvHxXQD/KbZn6sr59KqVNSP/4LNtqdLjOrEJtqvG0EtOmHeq+GNCKqlNQ+0ZrdWSvQFVGX3Lg90tsncLVa6AGOvLvh4tmWUfQEhEAUqVLU5B+SqYWdxjX9u0V2rzBzLZ0woZBVFiDDHhXtc5ZnGJB14BRBZTRKN2HeoZd6WzfqVMfWSbpokjX2C5eQtWXoVpMHgOE1tVSXVjdqyfFSsWH8Xlc2xCtIKCJZWoo9+GYeO7opJNm4tzBcTs6Yv/17nKMIj/17p9b7wAYv7oBwKIMq6jAKKMC5hYfQFEGddRAFHGBRRAzB8CCiDmDx0FjyjjOgogyriAueoRxaF4PAxEsVGtxC+6M2dMceQrbt2OpmE7bX4Ry/jXmccG4eX8ECeX5/gXbMDgEa2o+pulP3GkH462t3B6FUYJlYa0bm9ItSQbU2P87vJEriGNvn0CkrnmpSuVAGK6zJTnb8pxjygKfsiOWVsINF3Pss7SDdEZvqJec23nUhauPIxTje28fjye7x/Cpzez2A/cP7Sc+SssCW81lVkj+9LRQCn1bWjf8xQR5LCKgf2XcT2oCHL/RfBV8lv1Phy2P8wgZekmSXHIfdaOWUfooB3801EaKiO7LgHE7LJszuaboyCKQ+6ytMccIuacY23rNBbEf9P+2Ld2WJxyxO/5MVYc9kCkl3EQ4wJtmN+5G2tfGTD/2BEWdqgmDXPxmyvO7ygD+1+n6boNjDasiFyEJ8fGt2XQkbcU73AK30u9SIjEIIEx/AmbB88kYNRx1rTLXFt/Vx/J7wKI6bFS3r8n50CM88eipyHLa5zi0aamyT8dyoSdot0Wo6O7DO8Mgij6cJmxTTpj7m/Aige2zKuf3mgEUTzdtBCXjisZliT0l/jDSdoo9cWu2jxcnq9AL8kQNe7NPjq2uUwfm9MMTfSWmWjqL5MIIGa1RXMnvxwCUcS7492pMy6OXS8u0bvynweUjHm2BB2dpbzMCIiiAM7006HX6WD0VrrxYK52ujxhoo8jJuIrhUqmiL8ZZkPfGu2wbmHJq3NmVEzWtFDshmrS3X8ZT21Gkh3bTgUQcwecrC41Z0CMfspCXT3W1ziFn00vEgKuSa7Yt1zZvIKjjz7zlQIUrWpAvxmT6KBUGHHII/at3I7t62hK6w1n+ey2JD3TJjMghjuMoVaLPQSU6MRpnwt0L/mZf0MLUUWxXCa3xIkItBpM8+VlWXthI11//pCOMJv+KLe7TZ/b7uxsnvX7TgUQsxqJ3MkvR0CMTIzNUmqVJ0/m1Ere6cPvMEm7Odv85Why+F8cBv0Ibxf5YBJ1egaxzfUoHVPGmsmwRwzFpr8K7Y6HQPUeDK/ri81tN/4NjYOi1WkzYwf7FnT8Huvm93LEEXBtCX2GJ0tWCAAAIABJREFUnEFj+1W29FBJjDqWPKUkclmzasPw6HGF16fak9XnWwkg/l4pWbgjB0CMxWt9fWrNfEmbs++x+emAmjj8D7ZDY5gdBTudwufCtwmPWDzXGDMi3pybc2r/NITMsEeMfsI8rXqs8oW/uu3i+v6R6JWDCK+zzDLrxy53EYojruG6py0pmE+ho5jwp3uYNmkFB++8Q5TwayH0Zl7jxuqWP6cNv8VwVWMOFJrAPa9tNM6aD0K+10kAURYw+30dcwDEcOyHqtDykJgBtm842ipJUKBv9Qu/wzjN5uz60ITd3rcYXUM+IWDQwhZzqH76CiOq//zleoZBDL1KzxodsAyrwczH7qxNCMudOEL2XItB7dk8LWjIrlcOjJGU/8tLTHTwO/x8n3N99zxm7n9KDNWYeM+TrSlJi3ZlkU5dlr825lTgTXop/F6UjNwhgJgRa+Xde3MAxBAudFKkq3UZRtz2xrx5qpFoeb68HnUWeaC9wh2nebX5em8KrbY049LJlBMgUmNmGMSwa/Sq3p4zYbpsfuXE5JpJYIv1Yl39Wsx6Xopul/0zdkCqOIhrY3Rpb/4O1QVPeLa8bvKgU7GerNarzVyPemx//ShJ5O+s6RQCiFljx9zO5TuIkgDDvXr1wt7ePuMBhn/ZijBs+yvT+nhBBtv5cqhlKh5REqLGz5yWaqNwqDKNhx4L+TK5HWf62rC3VeoTHBkGMcqJWVoNWfdGg2XPXVmYLCJuCBc6VqXrlTiMz3zgZo+MHSv3rS7ho+/wcneKaOIx7izX1WaRVyMOvb/H4CyYMU5qbkmAYUlg2lq1auV2XxLK/wMLPH78mOrVq/9hgOFfViCaJ/O1qbcygI4X3nG5SxpfcIs/caGXOl3PyjPw5AZit3swzWZ14ilRPxeQYRAJ4XL36nS2kqPnlTecbp902iSYs22q0ONGWYbf8mGfNLZj+q8PFjSpMpDoza9wTBqsSpJD1CNm1DZgQ4gZ1n6WdMji2RqJR+zXrx8zZsxIf32FO/OcBdavX0+HDh2yE0QIsx2ISmsLlLb48HiSSppbviLuTaRW0+28K1sVw7k3sJ/18yTNNwv+HkQxMWFfoFTZ7+fghVwdgGqHYxQd44DXrmY/zsGI9WJtvVrMfteLSz6nEgMG/5w+LfXCHcZSu5M7c5/cZFzSIa8kQchluip15qLWHt7cG/UjNH8WdQVhaJpFhszlbHLgHVHSGa8yQK0Dl42seW3ZIe3zJ2LcWdFAmwVeTdnjfYtRqUzSfLNXxJ0xqDffw/s6G/B2SRnOT8T7M33Q62WJqKsFLpb9SQiFGevDno66jLmjy+qH15ldVzqFGeW6lAZ1V6OwwRnbaRL4U0sfieuuOWx7U5veowbSqmbJhIBV4tCHLO8wEKcBFzkzTvOnoMSS0Is6uv9QZrMXdyerZnK9Mu1ekldAjAt6hp3NHTxCylBLvzGGesqUjfHk8v1itG5dgyLEEuTjTUCUOB1dvgDyZWugUa0wIRlOU4zwN174h0vns39cBZAvXgaFihVRKFUk9XhD6ahZdt2SMyASg/sqA/S2NeC61z6MUn9NTIjK7bevNcZXJ/DwTPcUu1SkJhAFOWKx6wQXT+zknIdky7Ui7cYMwcS4NyN61En8miOON3tN0Bh9m/jG2/Cwn4BqYtBacYQHR6f0ZfKFYnQe2RP90n5cOXqPipP3s3VE3V+kD8F2ZF1a7/MHylLX1IwmVeX4Kl+FJoMm0b+BQirixuK1wQDtf2py2us03ZJvu8kSTXMfxFj8z06l65A9BNTpiZnhX4R73sPmth9FFb4SqrEf3xs9URBH8ML6CBaHNrLynE9CTB+q6NFCszzyBYB4MV//+0KQ/3Pc38VQostF3loZ8yGjaS60JcLOAosz+1m15z7hknIKK1FPvxpyIe959+5fAqMV0GrUjHZ9xjFpcItkX85kiSiZyCSHQEyItc4Coz68XPSYk6YV0j6TLuo9vpEKqFRI47igdDcyhg9ebyigrEHC8YcprriwN7g6uRNcqhb169ak/E/3pJZeRPhbd1zc/BFVqoW2tgoVpXH9U73EITcZX683fgsfc3FYyvMD092QX96Y2yDGvtpJO53xPDY+gseFgYnnX4gIdtzG0M5TuVh5PV4u305qkhyRdo4Of5txNboQJpaB3DBLOTEWwZMVreh0fw7PrLtJz7PMTJrIxPMz34LWGk9cZn3bSBJL4MOTbFu7grVWL4mr2ok1Zw4xvXFqD9Ks0Sg9ueQciJLA957b6TPyFeMvbKT1r1fN01P3PH5POA/nGzPqw3yu7e72228cM9uY3AXxx3khdTZ44zJNcmLvt0tM6O0pGIwQc/Dp9h8bGcLtGKRswtGgtA8sEgeeYsjc4mw5mHiMXmbSxDxjqY4OS16CzsZXOE9NEvFdUkVxKI/WdafVHHsiCuoy3+E2yxr/r73zjut5++P4E9e4VjYVUUqiQkayKuu69orsEdmjbK4RysxIXGTLygjZM1to0qKdUlaldCt9v36Pb99Kpag0/b6fP+uc8znn/T7P7zmfM15vqUILWlqgICaFaH60hjEro5myfzU9vgWyyG0/LJr5hFE83WLIUt+B7Nw8NClOY349hQuiKMKVOs1XvaJ0u8243ZpN47T3yRK82dx3OQpHj38LTJrdEH5pDZabPKIgqepqWYMoKj8xmCOD1Rh5LgoaLeKps5k4/HohPAUMoriFcb5n2HK+JoazOlLt1y9iFILZfvzK2Bf7+ddTi8l6jfM9uEnhggiR10ej1P0w70Vf673NsN4zD53aKeOi6ATSewRStaiQcjjqJ1DFuWzA2HEgFgZpRrDc5MkOiEm7S3NQ0dxEENUYcc0P68wDN+Z7HysUEPO9Vf9HLyhsEEnw58DQ1ow7+0Fs9Sodmb/vACYDFDIPa/cjqOKDsJ3eHTOlczxIGzo9N3myCSIxd5igqMPecGgw7wnu61tneng/v7uUBMT8tnA+l1/oIIraF+udtBI92cqZ2KT2lqThgNXstJxDV5kM8/JUqETh76pRo7x4SvRVEMenCLH0SNN1XjhlCmIO8mQXxJQ9ZHeoPPAigad75vkNmex0AQmI2bFSEU5TJEBMsk8i4fe3Y2w4j6OeSUo+ULsfltesmaIu3nNNetKMbl1tgrjYL/mklTCeyJBnHJwygqNdb+OQxYiY7TzZBTHxJRtbKDPvBVQbcR0/666/rB6Rm+4iATE3VitCeYoOiMlGiQ/iyhoDRpjcQBTzFbmp3Hbdhk6VZBR/8r0Xc38uYx0ncnSW8rfDD7nJk10QPz9kunJ7toeAiqk7Loub5Pmhi+x0FwmI2bFSEU5TmCCKZCXd31anqXyaES/JVrG4b9ejw/RLRPIHHfcHYD9WVjwq/mwFVBBHzJfSVCyX5upbbvJkE8T4FytpprYcbxRY8MydtS0zD9ie311AAmJ+Wzifyy9UEMOs6a3nz7rrS1HL2H8TPFnTvAmLPUFpmStuJurixZufQZVsL+GHO2w5XAaD2VpI5SZPdkAUfuT6ZHW6W4VQrrMVnlcn8NOrqPnkTwmI+WTYgiq2MEEk5h6TVAbw2uQptuPl00/pBP5YtlZghnN5ep70x25wLfGIGHWTUQpdsf6Y9YY+RPFgbkdmVDzCoxVqlM1NnvjnrFBXxySrDX0+47lvLLoGpwiv1pc9DjYYKGZHVDN/PCsBMX/sWmClFiqIggC2t5ZnumtTZtleZF3f+smSJkIi7s6nrbY5/ppreHZrIerJG+XCsCN0lRvJ7S+l6HgoGPtR3zSKRAc+4kKfcdp8FpM2BTPmvjfb21cgN3mIvsMEJfG2RKMVbrgtVxPXTRCNz+3j7Nu1lU2n3CmlMZld1hsZrlKh0E7ViKolAbHAkMmfFxUqiERxZZgqhgGNkP30mi8yaqg3qkPJN8+wO+uE1AATdljOo6tIfk8YgcPuNVjst+Lok8hvxigtRR2Z6vwp/I/oTx95HxUv/l+VIVzy3Uk1mxzm8T9IAzszNlkfZu+1APHhckpRRaYOZeM+898XIWVqKKHRTofewycytody7sM15KFLJSDmoTELo6jCBVFAhJcLn+RaUr88COPf4ePshHe0FErq6jSqXb5QR5nC8Edu3ykBMbeWKyL5ChfEImKE36AaEhCLuRMlIBZzByZXXwJiMfejBMRi7kAJiL+HAyUg/h5+lIyIxdyPEhCLuQMlI+Lv4UAJiL+HH9MJDPfq1YsnT57kscDw72GootqK69evM3bsWGRkZIpqFSX1yoYFvL29qV27dv7qmmajHpIkubSAaEQcOXIka9euzWUJkmxFwQKLFi1CpLRfwtfX92vDhg359OkTlSplqXdYFOosqUMaC0impr9Hd5As1hRzPxYKiIkfeH7zKvc8IpBq3IZ2Wi2QrxKP54WH/NmtGw1+5ey0MApX600cfa/FzOk9kE3Ro40N5snFM9yK6cLscaqFImeRn11FAmJ+WrcAyi5oEBOCTmPUfyy7QtXQG6RFjWhPHly9Q2C56nyJVGav33X0fiX03Edb/pYZyJV4JZa5iiQRSxBgu5LpRmZcDPxKxQEXCD7Tq1DkLPLTnRIQ89O6BVB2gYKY4MOOHupMe6rLIY9zjKonVmsTfHRg27g+GJ2vw0ZvJ+Y0ShtfMo4wn2iqKdbM3s13YSTOhzZx7H1bps/siVzyiBh1YyQK3Y6QIAGxAHqV5BU5tkBBgpjou4VWika4ZhJvRBh5h9maExDud8EyNVirkIg78+m7rQPnTvUXq3bn8om5Z4hSJytiJCDm0oKSbPlqgYIEMc51GerNV/GqdDs2u91idno1Ybw392W5wlGO9xMjlxBwhBGtR2KncYbQq8ny+bm0hgTEXBpOkq1gLFCQIBJ5ndFK3TksVhPGzHoP83Rqp8rsC+M+8l4gRa0KpYjz2s1w3UnYhgFV29K3sywVGo5ig2k/arx7wrlD+zjxsj0b1yphO9uI/a/qMtJyDwuax+FoZ81BGxcUl1kxs6lYg+MbiOdxX/4Ry5VWXPH4TA11XYbNW4pBq6rpr1zFvsR2swXnvT8S8fo1sdWb0EnfCKMBylTIIGodF3ABc7PjvHj/lrCYyii10aGrTmtUZCtTpoIMinJS+R49SvKNWDC85NtbChREEvA/MJTW484ilhOuQsf5+zhgMgCFDJo1wrgPBN5aRIdeVrzT3ofr0b+oUro8ghf7WLFwFXtFl4MbTWOFThhOLx5x/mEojeftZEzUMbbsvkM4chg7eGLeRny1PwXED03/RkP4kVot5PnieYsrzm+hpArTLtiz9e9aScDE+1kzubcxbj0PcWFtD6T5wKONenRfdAfpkfu4tGcMKaoY8d6W/N12FdV3PuPYUBne202hbV8rAilLw5bNkWuzjBOWPamZz4r0EhDzDZGCKbhgQRS1KRbvw7MZNtkKZ7GaMCUbDmD1TkvmdJVJtyDz2cEIlbZbCO9+hjdppqaJPpvQUJrD89LtMHe5iXGTEoS9eIlQUQ2ZcuFYd5Bm1IN6mYIYVncKN1wt6SKK1SB4y1XjjvSweAlys3josQWt0j5YdmnCjIDJPPC0oF1K8GfhO86PaEy/45/Q3PSCu0bKlBGGc6K3Avq3O2Ebcpn+ohm1IIi9nRWZcLcWU5OlOgrCkxIQC8LK+fiOggdR3JjE8PtsNzZk3lHPJHVuqE0/y2tYT1GnYvLokRWIguDdaMpNwlHFFHeXxTRJJwb+kTPd6jDohnSmIMb0tyPYtnfq9oUoclQfRX0ufa7HrEeerCu/HvVmKwnXu0yATY902xwxdw1R0rYirOFinF6Y0kKQHLotVJtjofbo10r6ssV7Q0saz/dC1yaMW7+0F5N9x0tAzL6timTKwgJRbIx4gq6swWCECTfEasJMve3KNp0qSd9rPwWx6Tq8nOajnBMQM66aCsM4rF2X0fdL0uVUGMcEg5AZak+VMTfxO9CZdGfE3h5DV3Y49l91OP7mNkOr+rC5jRLGzrJMuefFjg7i4TPcuj3So/yYcPcVuzumDKn5634JiPlr33wvvcBAFH4m0P0t1ZvKp454KY2Ldd+OXofpXIqEPzruJ8B+LLIlCwhEoriq34AeJ77Qzy6YnRG9kB79iNJdbAi5oUfNtB6Iuop+gx6ciE4GsaaA8AtT0OpjRZj2Rh5fnIN62WCODtbAqIQ5DidG52tIvbRVk4CY76jk7wsKDsQwrHvr4b/uOku/VxPGc01zmojVhHF1M0G9XEGBGIFdv3r0Pa+IufczDN9MpqHOXt7WnclDr61oVUhj/wg7+tXry/mac3nivoHWSetAAsIvTqXThLtUa96MpnUrUK6xPgumd6PerxzVy6HbJSDm0GBFLXmBgUgM9yapMOC1CU9txyOfbjopwN+yNQoznCnf8yT+doOpVRJin86jSZuNvNY+zhv7oamjU+o3YhZT09Pd6jD4hjRGjz3ZpJl+1fS7Df3Yp8xv2oZtCnvwumpA/c/2GDbWxSqsPsaP3THX/EZinMs/qLYwpdQSJ1xXt0hSHk8MOonRfE/0ti+hU/U0Mv8F7GgJiAVs8Lx+XcGBKCBge2vkp7vSdJYtF9f1pX7yiCGMuMv8ttqY+2uy5tktFiarCQv8t6OpMB1HmYlcf76Npu5n8VAYhHacpfiEjsIinNzNaJF260P4hv3tZBjvUAsDe1/2aIu/0WLuT6ZRx12817Um8MYIpJMWhOJ5aTWIjstLsvruSSYm7UkkEnJqLJp6R/jYaQOPL81FXcSi4A22YzUY5jyCq/fWo121JAjDON6zIcOcNJlo2B3VerWoUrkSlSpWoY6iOi2Ua1Mun7ctUvqDBMS8JqOAyys4ECHqyjBUDQNoJPuJ119kUFNvRJ2Sb3hmdxYnqQGY7LBkXlfp1A1+EgM5NFiDMec+Qum6dP7nCBYtH7LBdAMHH4lWd8rTfJAhYybNZXo3WQQBF7DatZeNa88SCFTUmswy4+lMHtiUSnGe7DcyxMTGDaFiBzq1rMcfb33xL6nDcssFdE4XBj6R8NvrMZy4nkdVOjOkuyIJXo/wqjIKi80TaC6VQlcMzubD6TPXjpBM/Fa57ULOXTBFp3r+0ygBsYDByevXFSSIgggvXD7J0VKsJsw7H2ecvKORUlJHvVFtkmOOpm9iYiR+7oGUbKBKA6m8mPoJ+PzmJZ6hpaivqkjNsj+CREhc+EtehJahoZoCVdOeRU+qZRy+J5Zg6tubxfq1iQ5/y9t373gbFkJQUACeN8/gO+w292amCSOe1w5MLk8CYj4ZtqCKLUgQC6pNBfOeRIKO6tNuaW2Ou24neeci3avjHFcy3n4Q++c0TY7pkX81k4CYf7YtkJIlIObSzMJQ9reTZbxrRzY8vIhxi0rpzqrGh95iy4qLKCxZh17974bSXL4062wSEPPcpAVboATE3No7Af9DY+g05jivKY+8Zgea1a9O2S9RvA0J5T/ZvzEyW8KQxmn3P3L7rp/nk4D4cxsV6RQSEH/FPUKiva9xxNqOR96hfP5TFuUmamjo9qdPm9rZu8j8K69Pk1cCYh4ZsrCKkYBYWJbP2/dKQMxbexZ4aRIQC9zk+fLCdALDHTp0QCR0WrFiwRx0zZcW/Z8Veu3aNYYNGybxWTH3e1hYGJUrV5bomhZXP4pGxFGjRrFv377i2gRJvYGJEydiYGAgAbG49gbJ1LS4ei59vSXfiMXcj0UHRCGxb17h9z4hOW79zwxbgjI1FFCq/YXnmQgK/yz37/Z/CYjF3KNFB8QY7kxQRGdvOFAJ6QbSVKtchlifF/iLJDX+bICqUkW+xEQQ7h9C5FeoIbq8uymKIekEhQvw7lER8r0ExCLkjNxUpeiAGMX1YYoMfD2Ha+fmoVVNdK405dJuJJUGXCToTM8k6QphlCs7huqwvOJRfG208M9EUDg3tijOeSQgFmfvAUUHxAjshvTA3vgW5m1TTqNkDqLI5HGuy+m6sgV2p/tTtZj7IC+qLwExL6xYiGUUHRBj8bC5SIneeqiI7/JmOSIm/SvuJbZ2X/hLr+lvF1AmN91BAmJurFaE8hQdEDMzStYjYmrqhPBMBYXF/48j4II5Zsdf8P5tGDGVlWij0xWd1irIVi5DBRlF5JKvViW+fcieNRace+LBa4EsLbqNY8nCISgnD87xb34gatxGqtA9KgGx0F3waxUoziAmBF/GYvU6NmYiKCy6fe9t+TdtV1Vn57NjDJV5j92UtvS1CoSyDWnZXI42y05g2bMmsY7rGGzoTJ9/tzGxZTl8rA3pPPY4UW1X8+jmAuo4WPBPFqLGKqbuuCxuUqDnSjPzuATEX+Og0HMXZxDFxstcUFgYfoLeCvrc7mRLyGVxABtB0F46K07gbq2p3PfeTnvRaBfnwvKWutwydsXeQE4sjZ/4EnMNZeY+L09PG3/s9Goh/KGocaG7EQmIhe+DX6pB8Qcxc0Hhz49no6K1lVDtY4Ta6yPW/vVmQ8vGzPfSxSbsVlIcxs8Pp6Pcfhflu/VHI2mlVvR8Ifz+GexDoLaBPT57tPnzh6LGv+SCPMksATFPzFh4hfyuICb6bKaNkjHOslO457Uj+QZ9ONbtpRnlN4G7r3bTsWKKoNUn5tvfYJZSOmm5JKeULFeNWtXK8TUFxEyV4wrPfylvloBY+D74pRr8riAiCOfCFC36WIWhvfExF+eoUzb4KIM1jChh7sCJ0Q0oQzzPV6ijbvKBUTd8OdQl60WXH0s4/pIL8iSzBMQ8MWPhFfLbgigyqSCci1M7MeFuNZo3a0rdCuVorL+A6d3qJWvICAj8V5MGUx2RnXofr+3tSX9vKJGwx3eIUe+C/IfkeBuSEbHwOuvv/OaiDWIklwfXp+fpT1TMMtLvRzITFBbpkwadNGK+px7bl3QiK+3fWMeFqLZah3+Zdmx0vM4c1ZRNTCHRzhZM29OA9Rb9qRkqAfF35qDQ21akQRSGsK+jHAYPhZRou4fgBwZJMTHSPVkICgvDjtOz4TCcNCdi2F2VerWqULlSJSpWqYOieguUa5cTiz0l+LGrpxqTb8ZCxZaMnmtAV6VyfHCx4+DFshhdOMho+TKkhh3PTNS40L2IZNW0CPjgl6pQNEFMwP/sZiyOn2T/CUeiklpYiZZDxtK3z1Tmj2ycJHcf/yNB4VhnzIf3Ya5dptK/tF14jgumOoi0f4WRz9hhqI/xSd/kEHFQW3sWm3aZMVy5DCGXN7JkVeaixvmvz5Y990q+EbNnpyKbqmiCmAfmivPlxBJTfHsvRr92NOFv3/Lu3VvCQoIICvDk5hlfht2+x8yG31ASxATj4fGWsvVVaFi7fL6H286DVqYWIQExL61ZCGX9liAmBnFUvx1Lax/HdXuHDAswIiPH4bhyPPaD9jOn6e9xbUoCYiHAk5ev/B1BFIbup53seFw7buDhRWNaVEr7YRlP6K0trLiowJJ1ehSA9m9euivLsiQgFoiZ8+8lvyOIJPhzaEwnxhx/DeXl0ezQjPrVy/Il6i0hof8h+7cRZkuGUEDav/nnvDQlS0AsEDPn30t+SxBF5hJG433tCNZ2j/AO/cyfsso0UdNAt38f2tT+/gRN/lm4YEqWgFgwds63t/y2IOabxYpmwRIQi6Zfsl0rCYjZNlWRTphOYFhFRYX3799LxGqLtMvSV+7KlSsMGjQIoVBYjGotqWpGC8THx1OqVCmJrmlx7RqiEXHMmDGcP3++uDZBUm9gwIABzJ49WwJice0NuZqaCj8T8tKfj1++pml2SSrWa4xcqWC8A6IRpDNISSrIKqFQTbxIIojyxysohpQxuETpasg3kqX0ezeunbbDX2M6MzR/JD8hJMrVmk1H36M1czo9ZLO5+JLwjhd3LnLpaWn6GY9AWXQ8pwg8Ce9ecOfiJZ6W7ofxCOWkU0M5fSTfiDm1WBFLnysQE8O5v8+UhXO38SBa1KDa9FtiwqQJY+lS+jEn9u9g+VIb/EX/KquBwdLJDBw6gp6K4gPVCYEX2bF5K2Zbr/OuSjsMFs+hb8nTLFlylBfx0GZfKI/GSacL/JnebB+x/VuGgVfiUVrmynMT9Z9E5E0g0M6cFavWc+BpJFQfzU3/g3SuVMjOSAjEznwFq9YfQFytm/gf7ExuqiUBsZB9+auvzxWI4nGNsNNDURl8mkhUWe/lyDzllJHpMw7z1Gm70Q9qjeOWzz50M/auqOsMbzSSr/s8ONKrOiWJw3mJKhpmvtkAUUik8yE2HXtP2+kz6SmXzRHxgy096w3kcvkiAmKy8z7Y9qTewMuUl4D4q925+ObPPYhA7BPmNdVkYwC0MPfisbFyqohSov+/dGo0lUeJtRh38yX7Oqefasa7r6JN39dsc9lFpyRI4/EwbU7Tf7yyAWIu7R11nWENunO8VNECMer6MBp0P04pCYi5dOxvkO2XQCSeFyubo7bcCxotw9XVBPWUDxxhGCf6KKJ/6TNSA87y6lQ/aqaeNBPdjNdEL2onjpvbIlYslIAoAfE3ACq3Tfg1ECHBaz2tVRbgRj1mPfJkS4pKtyCYA90UGXc7Acp24aDvVUbLJoszxT5jfquxlD7yDNMWKeSmBTGI80oX2LjTltvO76jYbDD/mC+gq3TKTYkEwh3tsD5og4viMqxmNhUvcMS/4cm5Q+w78ZL2G9eiZDsbo/2vqDvSkj0L2iCVyYgo/OzP/VOHOGgbTI9ta5C7vAGLk7dwi6qORs8prFjUH/l058JjeWm7GYvz3nyMeM3r2Oo06aSPkdEAlCtkuCwZ+xLbzRac9/5IxOvXxFZvQid9I4wGKJM2qWREzG3v/Y3y/SqIJPpi0VaJWY5fqTn2Bq/2d0E0CU30s0S7vSXR/3nzPKokrS1e8nBGQ0QoxdyfisYMac48Xopqaif/BmLDYUOQfvMHbbs3p4zzHtaefElp3T14XzOgvjCYyxarWbdxN3fCQc7YAU/zNpQJu43FPwtZtfcJkTR3MDZqAAAgAElEQVRi2godwpxe8Oj8Q0JVTHF3WUyT/9JPTbX/u8MmY2NMjzgRRV36D1UkOLwmLRQScDpzDqdIqNJjO4/PTkVZVM94P6wn98bYrSeHLqylhzR8eLQRve6LuCM9kn2X9jBGUdygeD9rJvc2xq3nIS6s7YE0H3i0UY/ui+4gPXIfl/aMITkpEhB/I6By25RfBhEBAbs6oTj5IYLKA7D1OUX/mol4rNGil5cJ+2vPRHeDPzRZyXMnEXhR3BirwSLVSzyY++2bMu3UtObQQzw6MIqGomHu80NmKLfHMlSTPcEPMUi+oh9u3QHpUQ+olwxi0npsog+bNJSY87w07cxduGnchBJhL3gpVERNphxk9o2Y4Mma5k1Y7FmdITZuHNGTSfqxiPfdh14rA+wipRh49hUn+0nhZ9mFJjMCmPzAE4t2Keo2Qt6dH0Hjfsf5pLmJF3eNUMYHyy5NmBEwmQeeFnxL+o7zIxrT7/gnNDe94K6RuP0SEHPbe3+jfL8OIghCDtBVfhz2X8rR9bAvVwaHs1RjMB92umBRfSsaqkvxoD5zHDzYqHiTIS3XoXPLnqnyae+3Z/GNKHzDgXYyjHNoxAo3N5ariUecj2e6UWfQDaTTgigIZremHJMcVTB1d2FxkwyrqZmBmOjL5paKGLu1wNL/KdMapGibxvJsgSqt1/tTbcR1/PbWYpN6M1aG63E5wIYeorBUKU/MXQyVtLEKa8hipxcsK7UG9WYrCde7TIBNj6QIVt+SGqKkbUVYw8U4vTBFNDOXgPgbAZXbpuQFiAjDONZTgeFX/6NU2x24rvOg34Q/sHbeTNuyPmxt24jZjl+pNf4GD3tsRWd7Xx7cnIBcSp//4WLNO462r8WIh0osc3XDJHk16McgNmWdlxPzU7dTkq2TIxAh+vY4FDof4L3WYcLOlUFfZij2VcZw0+9Ahj3ItxzTlWW4/Vd0jr/BpsQQZIbaU0UUv/FAhn3Bt8fQlR2O/Vcdjr+5zdCaEhBz23d/q3x5AiJC3p0ZgMKg88SgQL9O/+HV/iIuZi0oh4DgfV1oaHCHL5U6MbKRN4GTn3B7QrK8fao1s1o1LTwQUxTeXnc9RdjhWHpLj+ZR6S7YhNxAr2babpASLCc6CcRjCf2QHv2I0l1sCLmhR/qkV9Fv0IMT0RIQfyuQfrUxeQOiaK54Ab2GfTgVKapRY1Y+d2Fp8kqMMNyGPgpDuSSK/PtHe6x87zAh/XD4g+2LwgMx5s4EFHX2IrXCDbc5H5nWUIe9b+sy86EXW7VSYjiK2huBXb969D1fk7lP3FkeO5OGOnt5W3cmD722kj6pHf3q9eV8zbk8cd9A6/KSEfFX+/BvkT/PQCSS66MV6X74AzRbj+eTeTRO/UT7yMWhDeltE8kf7a3wvZNxWpq0zoj76uaoLhVt6IfwaJxM8hG3txxtXztparrUxY2VzcTbHR9Pd6PO4BtIGz3Gc5OmOEZi6jdiXkxN43Bd1ozmq8ph9uIJi5rGYW/YGF2rMOobP8bdXDN5/1McyOYf1RaYllqCk+tqWsTbY9hYF6uw+hg/dsdc8xu0cS7/oNrClFJLnHBdLZoxSED8LUD61UbkHYgQfWcijXT2Um+bDw+nKyStPqY80fYTUNI9QMPdvtydWD8ThbRviyNq5q9wMlYU5xf4s62VAjNd6jH7sRebNUXICXmzvx0y4x2oZWCP7x5tsUBUoi9bWili5KrAIid3zFL3KJNr8fEcfer150LpwVwKOMnfolWU1MWa6gw54cqRIbJJ703wP4R+m0n4Gtzgrll7pEpCYsgpxmrqceRjJzY8vsRcdRFgAt7YjkVjmDMjrt5jvXZVSpJIyKmxaOod4WOnDTy+NBdx0jfYjtVgmPMIrt5bj3ZV8b7jx3N9qNf/AqUHXyLg5N/pFney61/JWdPsWqqIpstLEEVbDbPaLUPN7ur3U8/PDsztsBjls9eYWD/dKg0IPuBwwIzF8zdx6yMg3ZOFZssx6lWSy5uXs3jNJUKBKrpz2LphLFUeHWH/xrWcDQQqajF5mTGT+/7J5TWmbDj4CFER5ZsPwnDMJOZO74bsH4mE3tiG2SZL/r3sh5CyqOvNYtrsuRi0+YRF0qppDbS7yxMRW49WSl/xeuRDHcM97JnVhmRekjyYGH6b9YYTWf+oCp2HdEcxwYtHXlUYZbGZCc2l0hxUTyT89noMJ67nUZXODOmuSILXI7yqjMJi8wSaJ5Edyo1tZmyy/JfLfkIoq47erGnMnmtAu5oZbPST/iMBsYgClt1q5SmIJPLR7w1lGtSjYkZFbgRE+IdQur5cJv/Lbm3zIV3a7Qu/hwwv8RKfmBo0aSKT7vRLxjcL48J5+SKUMg3VUKj6I5lhIXHhL3kRWoaGagr8MOkvNE8C4i8YryhkzVsQi0KLcliHLPcRc1hOISeXgFjIDvjV10tA9GFTSyXmuDXHwu8pM9IdMvhV6xZcfgmIBWfrfHnT/z2IkbeZ1LQzu0NlmGTvwU7tHykD5IsL8qRQCYh5YsbCK+T/GcSEQFtMlx/G6X0CItGPUhXlUGvTnfHT+qNQzJT4JSAWHkN58ub/ZxDzxIBFpBAJiEXEEbmthgTE3FquaOVLBdHf3/+rqqoqr169kuiaFi0f/bA2t27dYs6cOTg7OxejWkuqmtECmpqamJiYUOLr169f58+fz4YNGyRWklhAYoFCskCJoKCgrx06dODixYuUL58Sh7yQaiN5bbYt4ODgwPr16zl9+nS280gSFj0L6OvrM336dInAcNFzTfZqJPlGzJ6dinoqyWJNUffQT+onAbGYOzC5+vkDojCW4Gc3sXfyITTyK5Wl5VHv1JW28pWKbFzzxA/PuXn1Hh4RUjRu0w6tFvJUiffkwsM/6datQQYl6kQ+PL/J1XseREg1pk07LVrIVyHe8wIP/+xGtwZlIeEDvq9Cic0QG6bEH1LUV5YjXRDcX+hLhQaiIJpgd0eeObry8j1UkW5I8/YdaSUvhSDwBpciW9O3WdpD1Okb+dn7Kk/+1EU3m+LCP/WPMJY3r/x4n5A2jMAPDFuiDDUUlJAun3KoVkBUgDdB0WmCDXz9j2AnP+oP0adpPn+t5S2Iwhg8Tqxg1vyt2H/VYlB/XVoqlCbc7TanjtwmVnMya7aYMrZV1SIEZAJBp43oP3YXoWp6DNKqQbTnA67eCaRc9S9EKu/F77oe1VN8mhDEaaP+jN0VipreILRqROP54Cp3AstR/Uskynv9uK5XHWGMFxcPWXNgkxlnfMWdo85fRswb2Z9h+p1IVRb8BQhFWQscxFgfzpjNYZH5eV7+2Qit9m1ppVKVGB9nHly7i/+f9akTF0qVZc95Ni+tuFSahgrfcKx3E+bUOYXHvi4/uTaUTf/E3GGCog57w4FK0jSQrkblMrH4vPBHdJ/5zwaqKFX8QkxEOP4hkXylBmNu+nEgWbdf+PESoxr14uiH9A6ppn+BV8d6Ue0X/fSz7HkHouAdt5b8Tc91jtTQ28EFq0niqyLJT5zfSWb3GMIu38ZMOnkNy4H10t13+1lF8+v/CT476KE+jae6h/A4N4p64kt0fHTYxrg+RpyvsxFvpzk0Svp7Aj47eqA+7Sm6hzw4Nyq5DYKPOGwbRx+j89TZ6I3TnEapbftwpid1B10mjtZYvX7MhGQVs7xqT0GCKHh7nQV/98bcCVrOOclp077UT3OCJfHtPbZOHsZc2xCUlrrgtrJZpgFZEl5upl1jYxzLduWgz5VveqmZGCXb/vl8nWGKA3k95xrn5mlRTXQLKSpZ1iKyEgMuBnGmp+gCoygAzg6G6iyn4lFfTokvNeK7vSudD9eiq2plSqTUo4ws3YwXMzRFNzGvnJZJOXkEYiKBhwbRfMx5IhvM5r7bZtpnEokj7rkZbdWX4Fpai3VOt5ivmpu4OXlpjUR8t7RC0ciVdJdZk14hJPLObDQnCNnvYkk70cXQ1Iurapi/csJYMc31GWEkd2ZrMkG4HxfLdqm3v6Nvjka+62E+lOnG6TfXGJjHP60FBmK8J1v+aonRnf+oNfIcbgf6UjuzK3exrphqt8eq3Q3ct6aogKf1WSxP5jWjvbkPiV+h6arnOP6jmkUQmhz4J8GOIT3sMb5lTopGcuYgiuoSh+vyrqxsYcfp/lXh82PmtJ9P3RM3MMooWJWX3e0HZeUNiFH2TGqiy+5QaLn5FY9nJ9/OzvjiNDLulfqc4OXZIdT57t5bAbU86TUiOQV1mq96Rel2m3G7NZvGac8oJnizue9yFI4ep58IoDhXlqk3Z9Wr0rTb7Mat2Y3TdaAE7830Xa7A0eP9Uqcy0bfGIN/lEB/KdOfMm6sMKJYgCnhzYhCN9c/xqZQWO17dZcoPbjl8vDCS7ucncHu3zveRkT5eZqTmGprOk2bjJBs+1pnIba/d6GR6VjsH/inngc3FEvTWUxHLboieTEdE8b/iXtpi9+Uv9JqWI8xmAE0mfUBv3nj6/f0XOs1kSf10LKDumCcgRl4Zhvzfx5MUmk2eu7Hsm/xzhmYICLJqTwNDB76W1uFw4E1G1v4P//unOHTQluAe21gjd5kNFie55RZFdY2eTFmxiP7pNNMTeftwD2sszvHE4zUC2RZ0G7eEhUOUk0ehRD68uM6p48e5EKjN1p1/8XLbcrbZOhBaQYMRJhsx6lgz9Rs18vpolLof5j0g29sM6z3z0KmdMtIJifv4HoFULSok/fqLdF2U6H44KTW9zazZM0+Hb8nj+PhegFStCqnl/xYgCkM52LkBY+98oYTmbgIeTMwgpZjBzbE+3Hhahk7acqlBbcQpBAQf+Bud84Y8PCTHRjVRAJzy9LB+xYURMpmuG+TMPxnq8QMQU1PGe7BOsykLXdPkrdaKMcstMJ+mRfWcXbTPNbZ5AGIsjgtVabXOHyr2xy7Ilt5Vs65PzP0pKHfcSajoY/maA+NclmFsegSnKKjbfyiKweHUbKFAgtMZzok109n++CxTkzTTY3BcNxhD5z78u20iLcv5YG3YmbHHo2i7+hE3lzSnpI8N603MMLN2JV52IJPaJxBdVxO10k7sWW+Lb8W+nHh5hiF1ki2c4M+Boa0Zdzb5K71KR+bvO4DJAIXMv2/8DzC09Ti+JZ/PvgMmDFDIfJr9W4AYeZnB9Xty+hPUnfEQLwutb8JLOel68R6sad8f/42O7NYpi/emdqjMceRrs7W4OyygSWY3JnLon3TVyQ6Iwii8bl/iloMLLk73uWT7kJDklW7l6Ze5u6UHtQoAxjwAMUUTMhJkJnPP+186pKiZZ+Kk+OcrUFc34SV/oHsijFtDKuG5pjlNFntSfYgNbkf0kBFrprNPrxUGdpFIDTzLq5P9qOS2nJa6tzB2tccgWc4v8aU5GspzeV6+Jzb+dujVKgkfbNCtMxT7MrpsfnSemeoVKUk0tw0U6bwvgi42IdxIK2wZ683h2cOYbOWctMIGJWk4YDU7LefQVeb72H2x3oeZPWwyVs7i1JRsyIDVO7Gc05WMyX8HEIVv9qMlM54ngIqpOy6Lm2QY6bJHY8zDmbScUhUbBxNEYm7CN8fopTicK7GyTLnryY6OWYT4zKF/UmuTHRAzztkiXDm2dBwTtjsTT3WGn/fkcJ+aPwi6mr22/yxVnoB4Y4Q83Y5GgPQk7r7cSccfgBjnshS1FqvxoTS6Nm+4pSeF7+aWKBq70cLSn6fTGqROUWKfLUC19Xr8q43gut8uyi9Rpv2u8nTrryFeFRM9X8K5f8aeEGpjYO/DHu2K8NGWv6QHcq32bB57bkashpeIzyYNlOY8p8U2P55Ol88wFUok/P52jA3ncdTzi7js2v2wvGbNlCSQMzyiqLvbjTGcd5RvyS25Zj0F9TSCL78FiMFWaMoZ8gxQ/MeF56syXw39YWcTvuPs0DZs1r3JzakpCnGR3ByvTNf9b6nY+zivzg39wZpBDv0jqkwuQExqgzCax0s10TLz5M+/TxF4aVB6keGfUZWL/+cBiPG4LVen2cqXUL4P516fp+8Ppqapq4jUSgbnzyxBJPo24xQ6c+C9FodDjhLVW57pn+Zjf2MWSt8NVCUpV60W1cqVzBJEv62taDjbleYWfjydIZ/59kl8EFfWGDDC5EaSmhhyU7ntug2dKpmvKsUHXWGNwQhMbiSlRm7qbVy36ZCS/HcAkYhkUd3PuQ9PnRiwC13VpZQdMYoWlb/ZMiHQju0nvRGU0GCjxyPmfBNTzbw758Q/uQVRxOK7swxWGoCtjBkeLotQyWZQ41wwmJQlD0AU6WFOQElnL+GIg3h8i5mXsVoJeG9oReP5z+HPHtgEXEavVmLWIMY6slC1Feted+VU4Cae66hj8mEUN3wP0eVHighZjIgZQSz5ORD3t9VpKp9xxIvFfbseHaZfIpI/6Lg/APux0vwX6M7b6k2RzyhxFuvOdr0OTL8UCX90ZH+APWOT9wt/CxAFAfyrJc/Up4DySp67pg3Hlp2uF4fbijb0fPgXM/6qk/4H8Osnnmxdic1r0ffnAzwt2ok1TkUw5Mg/st/PWn4BxKStqpaKGLGJV45GpN2pyk6Lc5omT0Ak9ikL1Nqw3g+amr7AcXHTzPeFBEHs7iDPpMdCaoy6hPeBv6lW8gcgppyWkFqBm/NY7ndqwFRHWabe92J7+wzz38QwHt+JQb2LIuWzC2KYNb31/Fl3fSlqGddaUsN9gdIyV9xMVIm07o2e/zquL1X7biEnwXMNzZssxpP0wVayC2LUgw1YJhiwRDdn+xsFs48oIGh/dxqNv0U8DVnw1I21rXJw5ivyBuObTaPGKWfWizTq0z2JBFp1QcnwLl8q9+fUq9MMEn3ni0DMkX/Uv19c+xUQ491Z1UyVzS2v4X+kW1LMyPx88gZEBISfN0Cj30FCa4/lwvO99PoW5zm1/tGPF9JKax0vpXqz1/k04+VF433WIMa5LqNZ81WUM3vBk0XyvEhenS3TbiOO1+egmuJTYTTOFtPY02A9Fv3rUCoLEH23tkIx7dQ05h6TVAbw2uQptuPl0y9ACPyxbK3ADOfy9Dzpj93gWsTem4TKgNeYPLVNrvs31wj8LWmtMAPn8j056W/H4OTOFHVzFApdrfn4o33Ez86s7D6N0lb2LMoYiuwn3i8YEEVxDp+xooMmJi5CyrZfx5Or88Xq15k8cb42mFlXZcbSbtQsmUjg3u60tOzOPYeFmU7xhO/OoafUnzNRJWm1yZMHRo3Evsihf777eEhd7a3IgAvBnOmVNsDajw2b4GVOO41taF17zrYOWSwi5SGZeQSi+APXedtw/pp9gXjdldgeWUBn6ZSJtYB3D7ZgMHAudv91ZPkFW5Z2qp68WPINxOpDTuB6ZAiyYs10Dum3YZKvATfumtFeqiQJfrvoqTaZm7FQseVo5hp0RancB1zsDnKxrBEXDo4mie23R+koPYL70tN44J18Koa45G/ZVzRd54XTfGXKCALY3lqe6a5NmWV7kXV96yeP5EIi7s6nrbY5/ppreHZrIerlQRCwndby03FtOgvbi+vom3K+SxjB3flt0Tb3R3PNM24tVE/eVBYSdqQrciNv86WEJlaBD5hQ79tauDA+gkBHO7YvmoV54HgcPMxpk4OBRtQPCgxEkUsCTzGrpz47PQRIaU5m4zZTxrWu9m3RKz6Ue3uX88+B/xhjvYfxjcohjLjJFLVuXNV3wGNj62+b7ek68Qdse8sx8GIsVB3MKY/jDBJtL+XQPxm5EIbso6OcAQ+FJWi7J5gHBhmnr7G4bhjBhJMJaBkuZ8W4NkmLgMIYN7YP7c+R5oe4vKpDOqXwPGQvXVF5B2JSsYmEP7RixeK1HH5WkmZdOqEuW4Jwj8fcfvqJRoONWL1qJt3k0m4YfQOxhnZ35CNiqddKia9ej/CpY8iePbNok6qZLiTy2Q4M9Y056Zu8sklttGdtYpfZcJTLQ0LAGVbNnofZOZE0e1W0Jy1h4eJxyN5dj/GsdSStqUh3x3jtZlaNluXuMFUMAxoh++k1X2TUUG9Uh5JvnmF31gmpASbssJz3LfZ71BWGqRoS0EiWT6+/IKOmTqM6JXnzzI6zTlIMMNmB5byuSQe6hREO7F5jwX6rozxJirAkekpRoXotqpQriSD2PWER8anOqJFZLL5seL0gQUyaLsZ4c958KSu3n8L53VcqSDdCpVFdKsS9501EaRr3M8Z0qT6qlUry2W0XRhPnY/XkE9TWYfy02Sxb0I/6aRc+ol3Ys8YC6937uZO8lfun+hCWbf+X+R1KcS0n/kmxV4I/ZzdbcPzkfk44Ron/WqklQ8b2pc/U+YxsnPIdEo/H5r9pa3ybaKBys/4MblWRqPcJyA9ayvIRqgWmap7HIH7rOfHvPHFyfUVodCmqSiug2kKFWplK3KWdmvrxcHgJXvrEUKNJE2QqZHX+TUBMsAceb8tSX6UhtcvndsdVQISXC5/kWlK/PAjj3+Hj7IR3tBRK6uo0ql0+/QKAIAIvl0/ItaxPeYTEv/PB2cmbaCkl1NUbUbugz0UV8IiY7ndBGEeYlzPufm+IQgrp+kqoNpGjUm5dkemPTg79k40frsySCKKDeOH4nNclZFFt1oT6VfJ5iTSTSuQbiNm3yQ8Wa7JfyP9tyoIeEf9vDZ3PDS8SIPpsaonSHLcf7+/lsyGKa/ESEIur59LXuwiAGMntSU3pvDsUmUn2eOzUzvel4t/DdeJWSED8PbxZuCAmBGJrupzDTu9JUjgoVRE5tTZ0Hz+N/sVNM72Q+oMExEIyfB6/tnBBzOPG/D8WJwHx9/C6BMRi7kcJiMXcgcnVTwXRz88vSXI/PDxcIrlfjHx75coVBg8eXIxqLKlqZhaIjY2lTJkyEoHh4to9RCPi6NGjsbW1La5NkNQb0NPTY8aMGRIQi2tvkExNi6vnCnn7QvDxMdvnbyWs30ZW9pHNnaRirD9Xdpiw1OwgzxpY4v90Gg2yeaIjIfgci4dPw7bqGJZM6kAph12s3BlKv722rP9pfRJ5c3U1Y0abcP3tN0OWUhzCllN7md5MfCNEGPGQ9ZM3EDl6O6t7yeSujdnsX4UPYjZ1R4UxeF08hPWBTZid8U0KLIp0C7RVqvGHSL/wq5Av/33iQ9AL3EPiqdD3PMG2uoTnNM+5v4i5aY31yb2s2fUw6egaZeTQaFOPkhFvCAl5TVhcdZq27UgP/anMHKNNvcIWE8yr+4jZ7DMII+5jMnghMQvPsL5brVyJDCcE38T6hAOBL45getADQYscgBjnzsYuLZn3djYOLmtpk3R7IBbHf1rQakM11jreZsEPJB7j3DfyV68zNJk7H30NKSI8brLf1JTzAUDDWdx5tolOyTeChdHObBkzj1DDo6zrkbu2ZseuhQ1itnVHU/S4PpyhZ91BXI4rTddTYVwflPHaVwzOpl3o/XAhzy8OEKvh5SbP58fMVtFiazA0XeeJ0/zGybdrEgh7fJxt601Zb/uSRJnerDt5gDntUi4hZMfqeZ+m4FZNE4Ow1tNiVYMTPNnc4Zc37ePclqPebCWvsg2ikA92w1Dsa4PcBi+ezv2mQp34chOtlefg2+c43rZDkc50dI3g0rj+XBtpy6Yu1VLPoApCTzCkqT5nIivQ91ww59LIEyQG7KFX9wvoX7VhXNK1kLx/ChfEHOiOplyZir7JaPmuHP5Qhu5n3nA1E31JYdgJxi4qz9b9fUgSe8hNnvjnmKirs+IlqG/ywdGoYfqZiTCSJxsG0mXhbWJKNWPJ3TusbJd1iIC891yhTE0FhBwdiNrURP71smNoHoiZpopQZRdEYTgnetRH/3pNZj70YqtWmst0nx8zq7EWFuE6HPC/wRjZTEiMeYypyWvGrh1M+n/HcNdQCW2rMFrvCeGxgUyag+KR3BynwsCglbhcncgPpEBz7efCBTEHuqMpA1/0LcbId+HQD0D8zhi5yRP/AhN1taxBFL0kMZgjg9UYeS4KGi3iqbMZObnvnGunZZKxYEbEOBeWNmvBxgYnCLw6hFopFUkI5tIWUw4/ec8XSlBORpPhc2fSU64Mwogn7DGz5IZ/HJVbGLBqwV/p4kXkGMTom4yR78qhD63ZE/IYA5k0NzuEoezTksXgiRSDLwVwMkmGPbvPZxyMVGi7JZZRN/w51CX9JdKoqyOQ73EH/Tvu7OiU9/e8CxdEyLHu6E+ginPZgLHjQCwM0oxgucmTHRBFHyZP5qCiuYkgqjHimh/W3fLeR9npSQUC4mcHI1TabqHSGk+cF6bM1ZOrF32Pmaqd2BZUkvYHX3N3tHTqiPL50UzU9D6wzfUwvaqnvxKVUxAFQTvRrD8Fx0wFriKw61uXvnaxmUjv/8SMwhAO6DZgnPcYbnnvQTeDH4Wh++lYbzwegy/hf+LvnwRcyY7L0qcpbBBFF7hzogvLj6CKD8J2enfMlM7xQHRxO6WpucmTTRBJE7ymwbwnuK/P6vJyzn2TkxwFAGIC3htb0njeS7qffsPV74I/JBK0vwfK429SqvcJfM8NoXYScwl4rtNlwlcrbi1s8p0GTk5BjHdbjprom7LKUK4EHOevdMBEcX1YA7ofj0R+wTNerG2ZxU3y702b6P8vHRsvoPIOVy4aZKIMF22PgaIu+0pP54H3NnEMjTx8Ch1EUVtyojuaChVQvho1ku9wfhXE8SkiBtF171QFhe9AzEGe7IKY4M16jcYscIfKAy8SeLpnnv9YZsfdBQBiNLfHKdD5gJCRNwI4nGHqllTJ6HtMVenEv+Ht2fnKnkkN/oA4Z5ZqL6S+zSUm1P/+my3HIHqY0rzpP3j9BMQc6XYK33FpfEsMY0y5f3QUDTJbj0mJl+Gvy4mwWwxJje+WHff8PE2RADGpmtnUHU0zunW1CeJiv2TtTWE8kSHPODhlBEe73sYhixEx23myC2LiSza2UGbeC6g24jp+1l1/eSHx5177PkUBgBjBud6y9L8oxYQ7r7DqlAKQ8iUAAAYlSURBVJn6cDwvVmmgtswDVVN3ni1uwpcHs+mytSN2xweRrMOUrvY5BVE0RWwnOx6H8n04//o8fdJpr36bmmrsCODJlPrZ2FoR8ObsJHpaNGD3ucW0ziryaIIna1s0YZGHBpb+T5iW3Q3PbHqz6ICYXOGf6Y7+5Hsv5v5cxjpO5OisbE5NRRpTmeXJLoifHzJduT3bQ35NxTyb7soyWQGAGIVYCbxUusCQGWskCLSis5Ihd6WNeeyxlE+zenBy2FV2ZyFgmlMQRaG3xPtKrdkb8pjxGRZr9mvJMv5JbSbc8cnixyJ9jWOcNzJiwQdmHVlN55o/OE2QLMu3zLstB948YEwerBinrUlhgpgr3dGfrYAK4oj5UpqK5dLYNDd5sgli/IuVNFNbjjcKLHjmztqWhbO7XwAgxuG8RBUNs1B6nQvhQlYy4MJ3nBvSiP6n/2DUcXMSLD0wvro2S1WzHINIBJeGKtDLpiIzHnphkW774hGzGrfDIqIPZwLPM+An08c4731MMnrBkH0b6JUSzCar37rYJ8xtool5xCAuBp4iKVZmHj6FCmJudEd/BlWybYQf7rDlcBkMZmshlZs82QFR+JHrk9XpbhVCuc5WeF6dgOirqDCeAgARom6MQqGbNXJbfXk6MyXuwffNjXkwg8YdLAmpIoPWouvcnv/9Ik1Krp+DKCQ+6hNUqkLZ5AXXqFsGNOqyj9rrPHmWetICErw30LrxfMLH38Rrb+fkj/Xv84venRBow6xpd+iyYyuD5dJ6TUDouX/YUsqItb1rfdtLjLhAf7k+nG+6i4AHhj8OZ5aLHlCYIOZKdzTqJqMUumL9MesNfYjiwdyOzKh4hEcr1Cibmzzxz1mhro5JVhv6fMZz31h0DU4RXq0vexxsMCiAyMBZubhAQCTiMiOVenJB5yL+p3qKT0tk9sS7Y9pKlX+8O7DrlT2GmSzSpGSLuTeZRp128UbNnFdOxhkk0QW8OalPiyGnEPS3xunUCJLkRBMD2NdHHQOv8dxz24JYNzaaB8bN6LBfjf3Opxmb9JOYeX5B2EVm6gzFtqo2bWqXTtOCr8S988LptSaHXA7RI00DRau16s1WI7XFm/uzFHMVRelHfBYqiLnQHRWGHaGr3EhufylFx0PB2I/6tl0litIcF/qM0+azmLQpmDH3vdnevgK5yUP0HSYo6bA3HBqtcMNtuZp45V0Qjc/t4+zbtZVNp9wppTGZXdYbGa5SId8jPv3IjwUDIvG4r9GkxbZWXPPeg06WwskCAvd0Q/fydB6fHJjpIo3ggwPW/x7j/LEdnPEQLXbL0mPyWLrqDmXCYDWkkka/RAJ2d0V50h2+ttuGx+3pKCavaApjnrNv6gjW+Ldi9LDWlHQ6xoGndZlttZ1pbaomOyOT/F+esVy7HSsdU/RUvzdr3ZkP8dqaNnZgAt7mmqiuboiNtw0DMlt1ysUoWFS+EUUj15Xs6o4KI3DYvQaL/VYc/Sb0CqWlqCNTnT+F/xH96SPvo5K1XqsM4ZLvTqrZ5DCP/0Ea2Jmxyfowe68FiA+XU4oqMnUoG/eZ/74IKVNDCY12OvQePpGxPZTJap3tF12To+wFBKJo4HnMPzr6vFz2lOP9fhBvLvYNfp+ro1DzV89mxhPuHUAJeWVqfVeUSJP0FY6OviRIq9JSNTM9zh/lz56NhRG3mKYxlMClTzk/vkG+3MIo1BGRgtEdzZ61i3eqggNRFLfc0xL9iT5MO7eJbhlOyhRvM2ZW+2geL9HFMHwJV3YOEAdfzYencEHMhwb9nxZZoCCKvgEiH61hzMpopuxfTY86+dQ7C9uZwiiebjFkqe9Adm4emvlGfx7VUQJiHhmykIspYBDFrY3zPcOW8zUxnNWRalmp6heyYX7l9bEv9vOvpxaT9RrnLtZ8Dl4uATEHxirCSQsFxCJsj2JXNQmIxc5lmVZYAmIx96MExGLuwOTqS0As5n6UgFjMHZgRRH9//68qKioEBgZKdE2LkW9v3LjBrFmzcHd3L0a1llQ1owU0NDRYvXo1Jb5+/fp1/vz5bNiwQWIliQUkFigkC5QIDg7+qq2tzenTpylfPofxowup0pLXSizwu1ngfwcHzEpZtpsKAAAAAElFTkSuQmCC"/>
          <p:cNvSpPr>
            <a:spLocks noChangeAspect="1" noChangeArrowheads="1"/>
          </p:cNvSpPr>
          <p:nvPr/>
        </p:nvSpPr>
        <p:spPr bwMode="auto">
          <a:xfrm>
            <a:off x="155575" y="-1170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0" name="Freeform 19"/>
          <p:cNvSpPr/>
          <p:nvPr/>
        </p:nvSpPr>
        <p:spPr>
          <a:xfrm>
            <a:off x="5420031" y="4074932"/>
            <a:ext cx="2436799" cy="107456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smtClean="0">
                <a:solidFill>
                  <a:schemeClr val="tx1"/>
                </a:solidFill>
              </a:rPr>
              <a:t>ec_mul</a:t>
            </a:r>
            <a:endParaRPr lang="en-SG" sz="2400" dirty="0">
              <a:solidFill>
                <a:schemeClr val="l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1740" y="4008189"/>
            <a:ext cx="1201783" cy="722720"/>
          </a:xfrm>
          <a:prstGeom prst="rect">
            <a:avLst/>
          </a:prstGeom>
          <a:noFill/>
          <a:ln>
            <a:noFill/>
          </a:ln>
        </p:spPr>
        <p:txBody>
          <a:bodyPr vert="horz" wrap="none" lIns="106130" tIns="53065" rIns="106130" bIns="53065" anchorCtr="0" compatLnSpc="0">
            <a:spAutoFit/>
          </a:bodyPr>
          <a:lstStyle/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P1:</a:t>
            </a:r>
          </a:p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0xA7310</a:t>
            </a:r>
          </a:p>
        </p:txBody>
      </p:sp>
      <p:sp>
        <p:nvSpPr>
          <p:cNvPr id="23" name="Freeform 22"/>
          <p:cNvSpPr/>
          <p:nvPr/>
        </p:nvSpPr>
        <p:spPr>
          <a:xfrm>
            <a:off x="5431064" y="3105692"/>
            <a:ext cx="2425637" cy="9815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smtClean="0">
                <a:solidFill>
                  <a:schemeClr val="tx1"/>
                </a:solidFill>
              </a:rPr>
              <a:t>add_points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9175" y="3000394"/>
            <a:ext cx="1661882" cy="722720"/>
          </a:xfrm>
          <a:prstGeom prst="rect">
            <a:avLst/>
          </a:prstGeom>
          <a:noFill/>
          <a:ln>
            <a:noFill/>
          </a:ln>
        </p:spPr>
        <p:txBody>
          <a:bodyPr vert="horz" wrap="square" lIns="106130" tIns="53065" rIns="106130" bIns="53065" anchorCtr="0" compatLnSpc="0">
            <a:spAutoFit/>
          </a:bodyPr>
          <a:lstStyle/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P2:</a:t>
            </a:r>
          </a:p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0xA6CB0</a:t>
            </a:r>
          </a:p>
        </p:txBody>
      </p:sp>
      <p:sp>
        <p:nvSpPr>
          <p:cNvPr id="25" name="Freeform 24"/>
          <p:cNvSpPr/>
          <p:nvPr/>
        </p:nvSpPr>
        <p:spPr>
          <a:xfrm>
            <a:off x="5434969" y="1701362"/>
            <a:ext cx="2427896" cy="10886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smtClean="0">
                <a:solidFill>
                  <a:schemeClr val="tx1"/>
                </a:solidFill>
              </a:rPr>
              <a:t>test_bit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0040" y="1641032"/>
            <a:ext cx="1201783" cy="722720"/>
          </a:xfrm>
          <a:prstGeom prst="rect">
            <a:avLst/>
          </a:prstGeom>
          <a:noFill/>
          <a:ln>
            <a:noFill/>
          </a:ln>
        </p:spPr>
        <p:txBody>
          <a:bodyPr vert="horz" wrap="none" lIns="106130" tIns="53065" rIns="106130" bIns="53065" anchorCtr="0" compatLnSpc="0">
            <a:spAutoFit/>
          </a:bodyPr>
          <a:lstStyle/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P3:</a:t>
            </a:r>
          </a:p>
          <a:p>
            <a:pPr hangingPunct="0"/>
            <a:r>
              <a:rPr lang="en-SG" sz="2000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0x9EB30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6530" y="1881556"/>
            <a:ext cx="3923928" cy="31541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wrap="square" lIns="106130" tIns="53065" rIns="106130" bIns="53065" anchorCtr="0" compatLnSpc="0">
            <a:spAutoFit/>
          </a:bodyPr>
          <a:lstStyle/>
          <a:p>
            <a:pPr hangingPunct="0"/>
            <a:r>
              <a:rPr lang="en-SG" b="1" u="sng" dirty="0" smtClean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ec_mul(r, G)</a:t>
            </a:r>
            <a:r>
              <a:rPr lang="en-SG" b="1" dirty="0" smtClean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 </a:t>
            </a:r>
            <a:r>
              <a:rPr lang="en-SG" dirty="0" smtClean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{</a:t>
            </a:r>
          </a:p>
          <a:p>
            <a:pPr hangingPunct="0"/>
            <a:r>
              <a:rPr lang="en-SG" dirty="0" smtClean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res </a:t>
            </a:r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= O</a:t>
            </a:r>
          </a:p>
          <a:p>
            <a:pPr hangingPunct="0"/>
            <a:r>
              <a:rPr lang="en-SG" dirty="0" err="1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nbits</a:t>
            </a:r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 = |r|</a:t>
            </a:r>
          </a:p>
          <a:p>
            <a:pPr hangingPunct="0"/>
            <a:endParaRPr lang="en-SG" dirty="0">
              <a:latin typeface="Consolas" panose="020B0609020204030204" pitchFamily="49" charset="0"/>
              <a:ea typeface="WenQuanYi Micro Hei" pitchFamily="2"/>
              <a:cs typeface="Consolas" panose="020B0609020204030204" pitchFamily="49" charset="0"/>
            </a:endParaRPr>
          </a:p>
          <a:p>
            <a:pPr hangingPunct="0"/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for (</a:t>
            </a:r>
            <a:r>
              <a:rPr lang="en-SG" dirty="0" err="1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i</a:t>
            </a:r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 = nbits-1; </a:t>
            </a:r>
            <a:r>
              <a:rPr lang="en-SG" dirty="0" err="1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i</a:t>
            </a:r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&gt;=0; </a:t>
            </a:r>
            <a:r>
              <a:rPr lang="en-SG" dirty="0" err="1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i</a:t>
            </a:r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--):</a:t>
            </a:r>
          </a:p>
          <a:p>
            <a:pPr hangingPunct="0"/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  res = </a:t>
            </a:r>
            <a:r>
              <a:rPr lang="en-SG" dirty="0" err="1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dup_point</a:t>
            </a:r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(res)</a:t>
            </a:r>
          </a:p>
          <a:p>
            <a:pPr hangingPunct="0"/>
            <a:endParaRPr lang="en-SG" dirty="0">
              <a:latin typeface="Consolas" panose="020B0609020204030204" pitchFamily="49" charset="0"/>
              <a:ea typeface="WenQuanYi Micro Hei" pitchFamily="2"/>
              <a:cs typeface="Consolas" panose="020B0609020204030204" pitchFamily="49" charset="0"/>
            </a:endParaRPr>
          </a:p>
          <a:p>
            <a:pPr hangingPunct="0"/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  if (</a:t>
            </a:r>
            <a:r>
              <a:rPr lang="en-SG" b="1" u="sng" dirty="0" err="1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test_bit</a:t>
            </a:r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(r[</a:t>
            </a:r>
            <a:r>
              <a:rPr lang="en-SG" dirty="0" err="1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i</a:t>
            </a:r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])):</a:t>
            </a:r>
          </a:p>
          <a:p>
            <a:pPr hangingPunct="0"/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    res = </a:t>
            </a:r>
            <a:r>
              <a:rPr lang="en-SG" b="1" u="sng" dirty="0" err="1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add_points</a:t>
            </a:r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(res, G)</a:t>
            </a:r>
          </a:p>
          <a:p>
            <a:pPr hangingPunct="0"/>
            <a:endParaRPr lang="en-SG" dirty="0">
              <a:latin typeface="Consolas" panose="020B0609020204030204" pitchFamily="49" charset="0"/>
              <a:ea typeface="WenQuanYi Micro Hei" pitchFamily="2"/>
              <a:cs typeface="Consolas" panose="020B0609020204030204" pitchFamily="49" charset="0"/>
            </a:endParaRPr>
          </a:p>
          <a:p>
            <a:pPr hangingPunct="0"/>
            <a:r>
              <a:rPr lang="en-SG" dirty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return </a:t>
            </a:r>
            <a:r>
              <a:rPr lang="en-SG" dirty="0" smtClean="0">
                <a:latin typeface="Consolas" panose="020B0609020204030204" pitchFamily="49" charset="0"/>
                <a:ea typeface="WenQuanYi Micro Hei" pitchFamily="2"/>
                <a:cs typeface="Consolas" panose="020B0609020204030204" pitchFamily="49" charset="0"/>
              </a:rPr>
              <a:t>res }</a:t>
            </a:r>
            <a:endParaRPr lang="en-SG" dirty="0">
              <a:latin typeface="Consolas" panose="020B0609020204030204" pitchFamily="49" charset="0"/>
              <a:ea typeface="WenQuanYi Micro Hei" pitchFamily="2"/>
              <a:cs typeface="Consolas" panose="020B0609020204030204" pitchFamily="49" charset="0"/>
            </a:endParaRPr>
          </a:p>
        </p:txBody>
      </p:sp>
      <p:sp>
        <p:nvSpPr>
          <p:cNvPr id="28" name="Straight Connector 27"/>
          <p:cNvSpPr/>
          <p:nvPr/>
        </p:nvSpPr>
        <p:spPr>
          <a:xfrm flipV="1">
            <a:off x="3974435" y="3518697"/>
            <a:ext cx="1471577" cy="553552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  <a:tailEnd type="triangle" w="lg" len="lg"/>
          </a:ln>
        </p:spPr>
        <p:txBody>
          <a:bodyPr vert="horz" wrap="none" lIns="127355" tIns="74291" rIns="127355" bIns="74291" anchor="ctr" anchorCtr="0" compatLnSpc="0"/>
          <a:lstStyle/>
          <a:p>
            <a:pPr hangingPunct="0"/>
            <a:endParaRPr lang="en-SG" sz="1759" dirty="0">
              <a:ea typeface="WenQuanYi Micro Hei" pitchFamily="2"/>
              <a:cs typeface="Lohit Hindi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3974433" y="4083395"/>
            <a:ext cx="1468683" cy="613622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  <a:tailEnd type="triangle" w="lg" len="lg"/>
          </a:ln>
        </p:spPr>
        <p:txBody>
          <a:bodyPr vert="horz" wrap="none" lIns="127355" tIns="74291" rIns="127355" bIns="74291" anchor="ctr" anchorCtr="0" compatLnSpc="0"/>
          <a:lstStyle/>
          <a:p>
            <a:pPr hangingPunct="0"/>
            <a:endParaRPr lang="en-SG" sz="1759" dirty="0">
              <a:ea typeface="WenQuanYi Micro Hei" pitchFamily="2"/>
              <a:cs typeface="Lohit Hindi" pitchFamily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3503" y="3210101"/>
            <a:ext cx="1128195" cy="476498"/>
          </a:xfrm>
          <a:prstGeom prst="rect">
            <a:avLst/>
          </a:prstGeom>
          <a:noFill/>
          <a:ln>
            <a:noFill/>
          </a:ln>
        </p:spPr>
        <p:txBody>
          <a:bodyPr vert="horz" wrap="none" lIns="106130" tIns="53065" rIns="106130" bIns="53065" anchorCtr="0" compatLnSpc="0">
            <a:spAutoFit/>
          </a:bodyPr>
          <a:lstStyle/>
          <a:p>
            <a:pPr hangingPunct="0"/>
            <a:r>
              <a:rPr lang="en-SG" sz="2400" dirty="0">
                <a:ea typeface="WenQuanYi Micro Hei" pitchFamily="2"/>
                <a:cs typeface="Lohit Hindi" pitchFamily="2"/>
              </a:rPr>
              <a:t>r[</a:t>
            </a:r>
            <a:r>
              <a:rPr lang="en-SG" sz="2400" dirty="0" err="1">
                <a:ea typeface="WenQuanYi Micro Hei" pitchFamily="2"/>
                <a:cs typeface="Lohit Hindi" pitchFamily="2"/>
              </a:rPr>
              <a:t>i</a:t>
            </a:r>
            <a:r>
              <a:rPr lang="en-SG" sz="2400" dirty="0">
                <a:ea typeface="WenQuanYi Micro Hei" pitchFamily="2"/>
                <a:cs typeface="Lohit Hindi" pitchFamily="2"/>
              </a:rPr>
              <a:t>]==1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434968" y="2789998"/>
            <a:ext cx="0" cy="428760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862865" y="2789998"/>
            <a:ext cx="1358" cy="428760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35893" y="4449500"/>
            <a:ext cx="1128195" cy="476498"/>
          </a:xfrm>
          <a:prstGeom prst="rect">
            <a:avLst/>
          </a:prstGeom>
          <a:noFill/>
          <a:ln>
            <a:noFill/>
          </a:ln>
        </p:spPr>
        <p:txBody>
          <a:bodyPr vert="horz" wrap="none" lIns="106130" tIns="53065" rIns="106130" bIns="53065" anchorCtr="0" compatLnSpc="0">
            <a:spAutoFit/>
          </a:bodyPr>
          <a:lstStyle/>
          <a:p>
            <a:pPr hangingPunct="0"/>
            <a:r>
              <a:rPr lang="en-SG" sz="2400" dirty="0">
                <a:ea typeface="WenQuanYi Micro Hei" pitchFamily="2"/>
                <a:cs typeface="Lohit Hindi" pitchFamily="2"/>
              </a:rPr>
              <a:t>r[</a:t>
            </a:r>
            <a:r>
              <a:rPr lang="en-SG" sz="2400" dirty="0" err="1">
                <a:ea typeface="WenQuanYi Micro Hei" pitchFamily="2"/>
                <a:cs typeface="Lohit Hindi" pitchFamily="2"/>
              </a:rPr>
              <a:t>i</a:t>
            </a:r>
            <a:r>
              <a:rPr lang="en-SG" sz="2400" dirty="0">
                <a:ea typeface="WenQuanYi Micro Hei" pitchFamily="2"/>
                <a:cs typeface="Lohit Hindi" pitchFamily="2"/>
              </a:rPr>
              <a:t>]==0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446015" y="5149500"/>
            <a:ext cx="112" cy="233138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868587" y="5163153"/>
            <a:ext cx="485" cy="246795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646" y="5324217"/>
            <a:ext cx="914400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Input dependent </a:t>
            </a:r>
            <a:r>
              <a:rPr lang="en-US" sz="2800" dirty="0" smtClean="0"/>
              <a:t>code </a:t>
            </a:r>
            <a:r>
              <a:rPr lang="en-US" sz="3200" dirty="0" smtClean="0"/>
              <a:t>page access </a:t>
            </a:r>
            <a:r>
              <a:rPr lang="en-US" sz="3200" dirty="0" smtClean="0"/>
              <a:t>reveals </a:t>
            </a:r>
            <a:endParaRPr lang="en-US" sz="3200" dirty="0" smtClean="0"/>
          </a:p>
          <a:p>
            <a:pPr algn="ctr"/>
            <a:r>
              <a:rPr lang="en-US" sz="3200" dirty="0"/>
              <a:t>a</a:t>
            </a:r>
            <a:r>
              <a:rPr lang="en-US" sz="3200" dirty="0" smtClean="0"/>
              <a:t>ll the bits of </a:t>
            </a:r>
            <a:r>
              <a:rPr lang="en-US" sz="3200" dirty="0" smtClean="0"/>
              <a:t>ECDSA </a:t>
            </a:r>
            <a:r>
              <a:rPr lang="en-US" sz="3200" dirty="0" smtClean="0"/>
              <a:t>keys!</a:t>
            </a:r>
            <a:endParaRPr lang="en-US" sz="3200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24139" y="286604"/>
            <a:ext cx="8171629" cy="1143611"/>
          </a:xfrm>
        </p:spPr>
        <p:txBody>
          <a:bodyPr>
            <a:normAutofit/>
          </a:bodyPr>
          <a:lstStyle/>
          <a:p>
            <a:r>
              <a:rPr lang="en-US" sz="3900" dirty="0"/>
              <a:t>Pigeonhole Attack Example: </a:t>
            </a:r>
            <a:r>
              <a:rPr lang="en-US" sz="3900" dirty="0" smtClean="0"/>
              <a:t>Code Access</a:t>
            </a:r>
            <a:endParaRPr lang="en-US" sz="3900" dirty="0"/>
          </a:p>
        </p:txBody>
      </p:sp>
      <p:sp>
        <p:nvSpPr>
          <p:cNvPr id="8" name="TextBox 7"/>
          <p:cNvSpPr txBox="1"/>
          <p:nvPr/>
        </p:nvSpPr>
        <p:spPr>
          <a:xfrm>
            <a:off x="266530" y="1512224"/>
            <a:ext cx="2536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ECDSA</a:t>
            </a:r>
            <a:r>
              <a:rPr lang="en-US" sz="1600" dirty="0" smtClean="0"/>
              <a:t> </a:t>
            </a:r>
            <a:r>
              <a:rPr lang="en-US" sz="2000" dirty="0"/>
              <a:t>Signing Routine</a:t>
            </a:r>
          </a:p>
        </p:txBody>
      </p:sp>
    </p:spTree>
    <p:extLst>
      <p:ext uri="{BB962C8B-B14F-4D97-AF65-F5344CB8AC3E}">
        <p14:creationId xmlns:p14="http://schemas.microsoft.com/office/powerpoint/2010/main" val="10009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3" grpId="0"/>
      <p:bldP spid="38" grpId="0" animBg="1"/>
      <p:bldP spid="8" grpId="0"/>
    </p:bldLst>
  </p:timing>
</p:sld>
</file>

<file path=ppt/theme/theme1.xml><?xml version="1.0" encoding="utf-8"?>
<a:theme xmlns:a="http://schemas.openxmlformats.org/drawingml/2006/main" name="FS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FSE.thmx</Template>
  <TotalTime>619</TotalTime>
  <Words>1625</Words>
  <Application>Microsoft Macintosh PowerPoint</Application>
  <PresentationFormat>On-screen Show (4:3)</PresentationFormat>
  <Paragraphs>396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FSE</vt:lpstr>
      <vt:lpstr>Preventing Page Faults from Telling Your Secrets</vt:lpstr>
      <vt:lpstr>Should user application trust the OS?</vt:lpstr>
      <vt:lpstr>Hardware Isolated Enclaves</vt:lpstr>
      <vt:lpstr>Problem in the Design of Enclaves </vt:lpstr>
      <vt:lpstr>PowerPoint Presentation</vt:lpstr>
      <vt:lpstr>A Real Example: AES Encryption</vt:lpstr>
      <vt:lpstr>Contributions</vt:lpstr>
      <vt:lpstr>Pigeonhole Attack Example: Data Access</vt:lpstr>
      <vt:lpstr>Pigeonhole Attack Example: Code Access</vt:lpstr>
      <vt:lpstr>Impact of Pigeonhole Attacks</vt:lpstr>
      <vt:lpstr>Impact of Pigeonhole Attacks</vt:lpstr>
      <vt:lpstr>PowerPoint Presentation</vt:lpstr>
      <vt:lpstr>A Software-only Defense: Determinising Page Accesses</vt:lpstr>
      <vt:lpstr>Solution Overview</vt:lpstr>
      <vt:lpstr>Determinising Page Layout</vt:lpstr>
      <vt:lpstr>Multiplexed Execution</vt:lpstr>
      <vt:lpstr>Example: Determinising Data Accesses</vt:lpstr>
      <vt:lpstr>Example: Determinising Code Accesses</vt:lpstr>
      <vt:lpstr>More Complex Example: powm</vt:lpstr>
      <vt:lpstr>PowerPoint Presentation</vt:lpstr>
      <vt:lpstr>Evaluation: Unoptimized Overhead</vt:lpstr>
      <vt:lpstr>PowerPoint Presentation</vt:lpstr>
      <vt:lpstr>Optimizations:  Exploiting Data Locality</vt:lpstr>
      <vt:lpstr>Optimizations:  Exploiting Code Locality</vt:lpstr>
      <vt:lpstr>Optimizations:  Exploiting Code Locality</vt:lpstr>
      <vt:lpstr>Optimizations:  Exploiting Code Locality</vt:lpstr>
      <vt:lpstr>End-to-end Solution</vt:lpstr>
      <vt:lpstr>Evaluation: Effectiveness of Optimizations</vt:lpstr>
      <vt:lpstr>PowerPoint Presentation</vt:lpstr>
      <vt:lpstr>Hardware Approach: Contractual Execution</vt:lpstr>
      <vt:lpstr>Potential Hardware Changes</vt:lpstr>
      <vt:lpstr>Evaluation:  Hardware-based Solution Overhead</vt:lpstr>
      <vt:lpstr>Related Work</vt:lpstr>
      <vt:lpstr>Conclusion</vt:lpstr>
      <vt:lpstr>Intel’s Note for Enclave Programmers</vt:lpstr>
      <vt:lpstr>Contact</vt:lpstr>
      <vt:lpstr>References</vt:lpstr>
      <vt:lpstr>PowerPoint Presentation</vt:lpstr>
      <vt:lpstr>If staging area doesn’t fit in  page?</vt:lpstr>
      <vt:lpstr>AES: Information Leakage Calculations</vt:lpstr>
      <vt:lpstr>Timing Channel</vt:lpstr>
    </vt:vector>
  </TitlesOfParts>
  <Company>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Page Faults from Telling Your Secrets</dc:title>
  <dc:creator>Shweta Shinde</dc:creator>
  <cp:lastModifiedBy>Shweta Shinde</cp:lastModifiedBy>
  <cp:revision>233</cp:revision>
  <cp:lastPrinted>2016-05-31T17:42:21Z</cp:lastPrinted>
  <dcterms:created xsi:type="dcterms:W3CDTF">2016-05-31T15:36:44Z</dcterms:created>
  <dcterms:modified xsi:type="dcterms:W3CDTF">2016-06-01T01:56:00Z</dcterms:modified>
</cp:coreProperties>
</file>