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1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0" r:id="rId1"/>
  </p:sldMasterIdLst>
  <p:notesMasterIdLst>
    <p:notesMasterId r:id="rId37"/>
  </p:notesMasterIdLst>
  <p:handoutMasterIdLst>
    <p:handoutMasterId r:id="rId38"/>
  </p:handoutMasterIdLst>
  <p:sldIdLst>
    <p:sldId id="284" r:id="rId2"/>
    <p:sldId id="303" r:id="rId3"/>
    <p:sldId id="299" r:id="rId4"/>
    <p:sldId id="306" r:id="rId5"/>
    <p:sldId id="394" r:id="rId6"/>
    <p:sldId id="307" r:id="rId7"/>
    <p:sldId id="335" r:id="rId8"/>
    <p:sldId id="324" r:id="rId9"/>
    <p:sldId id="316" r:id="rId10"/>
    <p:sldId id="357" r:id="rId11"/>
    <p:sldId id="361" r:id="rId12"/>
    <p:sldId id="364" r:id="rId13"/>
    <p:sldId id="370" r:id="rId14"/>
    <p:sldId id="371" r:id="rId15"/>
    <p:sldId id="372" r:id="rId16"/>
    <p:sldId id="349" r:id="rId17"/>
    <p:sldId id="400" r:id="rId18"/>
    <p:sldId id="398" r:id="rId19"/>
    <p:sldId id="373" r:id="rId20"/>
    <p:sldId id="374" r:id="rId21"/>
    <p:sldId id="377" r:id="rId22"/>
    <p:sldId id="378" r:id="rId23"/>
    <p:sldId id="392" r:id="rId24"/>
    <p:sldId id="380" r:id="rId25"/>
    <p:sldId id="395" r:id="rId26"/>
    <p:sldId id="399" r:id="rId27"/>
    <p:sldId id="383" r:id="rId28"/>
    <p:sldId id="384" r:id="rId29"/>
    <p:sldId id="385" r:id="rId30"/>
    <p:sldId id="391" r:id="rId31"/>
    <p:sldId id="388" r:id="rId32"/>
    <p:sldId id="389" r:id="rId33"/>
    <p:sldId id="390" r:id="rId34"/>
    <p:sldId id="401" r:id="rId35"/>
    <p:sldId id="3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80D06"/>
    <a:srgbClr val="9B0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4" autoAdjust="0"/>
  </p:normalViewPr>
  <p:slideViewPr>
    <p:cSldViewPr snapToObjects="1">
      <p:cViewPr>
        <p:scale>
          <a:sx n="81" d="100"/>
          <a:sy n="81" d="100"/>
        </p:scale>
        <p:origin x="-395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:shweta:PLDI%20Talk:paper%20data:composi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Public\kaluz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:shweta:PLDI%20Talk:paper%20data:composi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us:shweta:PLDI%20Talk:paper%20data:composi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Path Leakage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Path</c:v>
                </c:pt>
              </c:strCache>
            </c:strRef>
          </c:tx>
          <c:invertIfNegative val="0"/>
          <c:cat>
            <c:strRef>
              <c:f>Sheet3!$C$2:$C$5</c:f>
              <c:strCache>
                <c:ptCount val="4"/>
                <c:pt idx="0">
                  <c:v>grep</c:v>
                </c:pt>
                <c:pt idx="1">
                  <c:v>wc</c:v>
                </c:pt>
                <c:pt idx="2">
                  <c:v>csplit</c:v>
                </c:pt>
                <c:pt idx="3">
                  <c:v>obscure</c:v>
                </c:pt>
              </c:strCache>
            </c:strRef>
          </c:cat>
          <c:val>
            <c:numRef>
              <c:f>Sheet3!$D$2:$D$5</c:f>
              <c:numCache>
                <c:formatCode>General</c:formatCode>
                <c:ptCount val="4"/>
                <c:pt idx="0">
                  <c:v>355.3</c:v>
                </c:pt>
                <c:pt idx="1">
                  <c:v>750.1</c:v>
                </c:pt>
                <c:pt idx="2">
                  <c:v>179.4</c:v>
                </c:pt>
                <c:pt idx="3">
                  <c:v>0.133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1506184"/>
        <c:axId val="-2116091144"/>
      </c:barChart>
      <c:catAx>
        <c:axId val="-2121506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UNIX Utilities</a:t>
                </a:r>
              </a:p>
            </c:rich>
          </c:tx>
          <c:layout>
            <c:manualLayout>
              <c:xMode val="edge"/>
              <c:yMode val="edge"/>
              <c:x val="0.398281878145227"/>
              <c:y val="0.907691113090843"/>
            </c:manualLayout>
          </c:layout>
          <c:overlay val="0"/>
        </c:title>
        <c:majorTickMark val="out"/>
        <c:minorTickMark val="none"/>
        <c:tickLblPos val="nextTo"/>
        <c:crossAx val="-2116091144"/>
        <c:crosses val="autoZero"/>
        <c:auto val="1"/>
        <c:lblAlgn val="ctr"/>
        <c:lblOffset val="100"/>
        <c:noMultiLvlLbl val="0"/>
      </c:catAx>
      <c:valAx>
        <c:axId val="-2116091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/>
                  <a:t>Leakage in Bits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506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aseline="0"/>
              <a:t>Kaluza's benchmarks</a:t>
            </a:r>
          </a:p>
        </c:rich>
      </c:tx>
      <c:layout>
        <c:manualLayout>
          <c:xMode val="edge"/>
          <c:yMode val="edge"/>
          <c:x val="0.178552087186698"/>
          <c:y val="0.273754045565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843888221416517"/>
          <c:y val="0.351586469357454"/>
          <c:w val="0.561830447329678"/>
          <c:h val="0.5427287175115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2806323107762"/>
          <c:y val="0.0338598984535246"/>
          <c:w val="0.919438735378448"/>
          <c:h val="0.91380285706457"/>
        </c:manualLayout>
      </c:layout>
      <c:pieChart>
        <c:varyColors val="1"/>
        <c:ser>
          <c:idx val="0"/>
          <c:order val="0"/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Lbls>
            <c:dLbl>
              <c:idx val="1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'PLDI PPT'!$A$3:$A$7</c:f>
              <c:strCache>
                <c:ptCount val="5"/>
                <c:pt idx="0">
                  <c:v>regexes</c:v>
                </c:pt>
                <c:pt idx="1">
                  <c:v>Contains</c:v>
                </c:pt>
                <c:pt idx="2">
                  <c:v>length</c:v>
                </c:pt>
                <c:pt idx="3">
                  <c:v>concatenation</c:v>
                </c:pt>
                <c:pt idx="4">
                  <c:v>comparison with _x000d_const string</c:v>
                </c:pt>
              </c:strCache>
            </c:strRef>
          </c:cat>
          <c:val>
            <c:numRef>
              <c:f>'PLDI PPT'!$B$3:$B$7</c:f>
              <c:numCache>
                <c:formatCode>General</c:formatCode>
                <c:ptCount val="5"/>
                <c:pt idx="0">
                  <c:v>38242.0</c:v>
                </c:pt>
                <c:pt idx="1">
                  <c:v>0.0</c:v>
                </c:pt>
                <c:pt idx="2">
                  <c:v>83382.0</c:v>
                </c:pt>
                <c:pt idx="3">
                  <c:v>89771.0</c:v>
                </c:pt>
                <c:pt idx="4">
                  <c:v>43381.0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4540908596379"/>
          <c:y val="0.22810820209355"/>
          <c:w val="0.470278307506085"/>
          <c:h val="0.506356681440965"/>
        </c:manualLayout>
      </c:layout>
      <c:pieChart>
        <c:varyColors val="1"/>
        <c:ser>
          <c:idx val="0"/>
          <c:order val="0"/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delete val="1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'PLDI PPT'!$F$3:$F$7</c:f>
              <c:strCache>
                <c:ptCount val="5"/>
                <c:pt idx="0">
                  <c:v>regexes</c:v>
                </c:pt>
                <c:pt idx="1">
                  <c:v>Contains</c:v>
                </c:pt>
                <c:pt idx="2">
                  <c:v>length</c:v>
                </c:pt>
                <c:pt idx="3">
                  <c:v>concatenation</c:v>
                </c:pt>
                <c:pt idx="4">
                  <c:v>comparison with _x000d_const string</c:v>
                </c:pt>
              </c:strCache>
            </c:strRef>
          </c:cat>
          <c:val>
            <c:numRef>
              <c:f>'PLDI PPT'!$G$3:$G$7</c:f>
              <c:numCache>
                <c:formatCode>General</c:formatCode>
                <c:ptCount val="5"/>
                <c:pt idx="0">
                  <c:v>24.0</c:v>
                </c:pt>
                <c:pt idx="1">
                  <c:v>191.0</c:v>
                </c:pt>
                <c:pt idx="2">
                  <c:v>95.0</c:v>
                </c:pt>
                <c:pt idx="3">
                  <c:v>239.0</c:v>
                </c:pt>
                <c:pt idx="4">
                  <c:v>202.0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418082846728"/>
          <c:y val="0.108446907994168"/>
          <c:w val="0.40510327355294"/>
          <c:h val="0.88914344076160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emf"/><Relationship Id="rId20" Type="http://schemas.openxmlformats.org/officeDocument/2006/relationships/image" Target="../media/image70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7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60773-7934-9847-B0E1-7CD2EF8C6D85}" type="datetimeFigureOut">
              <a:rPr lang="en-US" smtClean="0"/>
              <a:t>3/7/14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7C61-F8DB-144E-9110-634CA94F5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3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AD34D-2BD2-5A45-862F-668243AB0899}" type="datetimeFigureOut">
              <a:rPr lang="en-US" smtClean="0"/>
              <a:t>3/7/14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A5F9-4652-204B-9ECF-50A8B8D1F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0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A5F9-4652-204B-9ECF-50A8B8D1FD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FA5F9-4652-204B-9ECF-50A8B8D1FD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0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54CE-217E-F544-91A3-D3FF57433FA8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63E5-F9F6-D546-939A-B5F444CBAE37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A72A4-D269-E848-953F-1A59E3181AE1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6D73-A2A4-1540-9BCA-BD1DCF1EEB07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B09E-57F7-9442-BA13-10F730E484FE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2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A649-3A66-C447-86A6-34B0C3339509}" type="datetime1">
              <a:rPr lang="en-SG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4761-78B3-AA46-A325-3F5173C38E48}" type="datetime1">
              <a:rPr lang="en-SG" smtClean="0"/>
              <a:t>3/7/14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9E55-5FC3-B247-86F4-8162A100FF98}" type="datetime1">
              <a:rPr lang="en-SG" smtClean="0"/>
              <a:t>3/7/14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4C18-489E-7240-A6D1-52CCD91009AB}" type="datetime1">
              <a:rPr lang="en-SG" smtClean="0"/>
              <a:t>3/7/14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F92B-460D-3048-9721-62F6BB1D9E4C}" type="datetime1">
              <a:rPr lang="en-SG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60FD-E79A-2F4F-A0F3-7867B149E889}" type="datetime1">
              <a:rPr lang="en-SG" smtClean="0"/>
              <a:t>3/7/14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4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6512" y="1298178"/>
            <a:ext cx="9180512" cy="4939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376243"/>
            <a:ext cx="238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C18C-2973-0C4C-8882-E215954F7E7C}" type="datetime1">
              <a:rPr lang="en-SG" smtClean="0"/>
              <a:t>3/7/14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2537" y="6376243"/>
            <a:ext cx="3230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1536" y="6376243"/>
            <a:ext cx="238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4D19-E04E-9746-A446-2846E34D2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7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9.emf"/><Relationship Id="rId21" Type="http://schemas.openxmlformats.org/officeDocument/2006/relationships/oleObject" Target="../embeddings/oleObject52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53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54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55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57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46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58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59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47.bin"/><Relationship Id="rId12" Type="http://schemas.openxmlformats.org/officeDocument/2006/relationships/image" Target="../media/image55.e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0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1.bin"/><Relationship Id="rId37" Type="http://schemas.openxmlformats.org/officeDocument/2006/relationships/oleObject" Target="../embeddings/oleObject60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1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2.bin"/><Relationship Id="rId42" Type="http://schemas.openxmlformats.org/officeDocument/2006/relationships/image" Target="../media/image7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7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73.emf"/><Relationship Id="rId5" Type="http://schemas.openxmlformats.org/officeDocument/2006/relationships/oleObject" Target="../embeddings/oleObject67.bin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11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cdavis.edu/~latte/" TargetMode="External"/><Relationship Id="rId3" Type="http://schemas.openxmlformats.org/officeDocument/2006/relationships/hyperlink" Target="http://code.google.com/p/relsat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oiluu/sm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wall.com/john" TargetMode="External"/><Relationship Id="rId3" Type="http://schemas.openxmlformats.org/officeDocument/2006/relationships/hyperlink" Target="http://www.wolfram.com/mathematic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loiluu/smc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496" y="836712"/>
            <a:ext cx="9036496" cy="1470025"/>
          </a:xfrm>
          <a:solidFill>
            <a:srgbClr val="FFFFFF"/>
          </a:solidFill>
          <a:ln w="3810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700" dirty="0" smtClean="0">
                <a:solidFill>
                  <a:srgbClr val="C80D06"/>
                </a:solidFill>
                <a:latin typeface="Arial" pitchFamily="34" charset="0"/>
                <a:cs typeface="Arial" pitchFamily="34" charset="0"/>
              </a:rPr>
              <a:t>A Model </a:t>
            </a:r>
            <a:r>
              <a:rPr lang="en-US" sz="4700" dirty="0">
                <a:solidFill>
                  <a:srgbClr val="C80D06"/>
                </a:solidFill>
                <a:latin typeface="Arial" pitchFamily="34" charset="0"/>
                <a:cs typeface="Arial" pitchFamily="34" charset="0"/>
              </a:rPr>
              <a:t>Counter For Constraints Over Unbounded Strings</a:t>
            </a:r>
            <a:endParaRPr lang="en-US" sz="4700" dirty="0">
              <a:solidFill>
                <a:srgbClr val="C80D06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140076"/>
            <a:ext cx="6400800" cy="1465943"/>
          </a:xfrm>
        </p:spPr>
        <p:txBody>
          <a:bodyPr/>
          <a:lstStyle/>
          <a:p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Luu</a:t>
            </a:r>
            <a:r>
              <a:rPr lang="en-US" baseline="30000" dirty="0" smtClean="0"/>
              <a:t>*</a:t>
            </a:r>
            <a:r>
              <a:rPr lang="en-US" dirty="0" smtClean="0"/>
              <a:t>                   </a:t>
            </a:r>
            <a:r>
              <a:rPr lang="en-US" u="sng" dirty="0" smtClean="0">
                <a:solidFill>
                  <a:schemeClr val="tx1"/>
                </a:solidFill>
              </a:rPr>
              <a:t>Shweta Shind</a:t>
            </a:r>
            <a:r>
              <a:rPr lang="en-US" u="sng" dirty="0" smtClean="0">
                <a:solidFill>
                  <a:srgbClr val="000000"/>
                </a:solidFill>
              </a:rPr>
              <a:t>e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</a:p>
          <a:p>
            <a:r>
              <a:rPr lang="en-US" dirty="0" err="1" smtClean="0"/>
              <a:t>Prateek</a:t>
            </a:r>
            <a:r>
              <a:rPr lang="en-US" dirty="0" smtClean="0"/>
              <a:t> </a:t>
            </a:r>
            <a:r>
              <a:rPr lang="en-US" dirty="0" err="1" smtClean="0"/>
              <a:t>Saxena</a:t>
            </a:r>
            <a:r>
              <a:rPr lang="en-US" baseline="30000" dirty="0" smtClean="0"/>
              <a:t>*</a:t>
            </a:r>
            <a:r>
              <a:rPr lang="en-US" dirty="0" smtClean="0"/>
              <a:t>      Brian </a:t>
            </a:r>
            <a:r>
              <a:rPr lang="en-US" dirty="0" err="1" smtClean="0"/>
              <a:t>Demsky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7573" y="4606019"/>
            <a:ext cx="5225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/>
              <a:t>National University of </a:t>
            </a:r>
            <a:r>
              <a:rPr lang="en-US" sz="2600" i="1" dirty="0" smtClean="0"/>
              <a:t>Singapore</a:t>
            </a:r>
            <a:r>
              <a:rPr lang="en-US" sz="2600" i="1" baseline="30000" dirty="0" smtClean="0"/>
              <a:t>*</a:t>
            </a:r>
            <a:endParaRPr lang="en-US" sz="2600" i="1" baseline="30000" dirty="0"/>
          </a:p>
          <a:p>
            <a:pPr algn="ctr"/>
            <a:r>
              <a:rPr lang="en-US" sz="2600" i="1" dirty="0" smtClean="0"/>
              <a:t>University </a:t>
            </a:r>
            <a:r>
              <a:rPr lang="en-US" sz="2600" i="1" dirty="0"/>
              <a:t>of California, </a:t>
            </a:r>
            <a:r>
              <a:rPr lang="en-US" sz="2600" i="1" dirty="0" smtClean="0"/>
              <a:t>Irvine</a:t>
            </a:r>
            <a:r>
              <a:rPr lang="en-US" sz="2600" i="1" baseline="30000" dirty="0" smtClean="0"/>
              <a:t>+</a:t>
            </a:r>
            <a:endParaRPr lang="en-US" sz="2600" i="1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-360586" y="36063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String Model Counting: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Representing Set Cardinalities with GFs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11760" y="2420888"/>
            <a:ext cx="1584176" cy="1666056"/>
            <a:chOff x="2555776" y="2420888"/>
            <a:chExt cx="1584176" cy="1666056"/>
          </a:xfrm>
        </p:grpSpPr>
        <p:sp>
          <p:nvSpPr>
            <p:cNvPr id="6" name="Rounded Rectangle 5"/>
            <p:cNvSpPr/>
            <p:nvPr/>
          </p:nvSpPr>
          <p:spPr>
            <a:xfrm>
              <a:off x="2915816" y="2420888"/>
              <a:ext cx="936104" cy="1039470"/>
            </a:xfrm>
            <a:prstGeom prst="round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a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b</a:t>
              </a:r>
              <a:endParaRPr lang="en-US" sz="28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3563724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|S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| = 2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79168" y="2420888"/>
            <a:ext cx="1456928" cy="3500539"/>
            <a:chOff x="3995936" y="2420888"/>
            <a:chExt cx="1456928" cy="3500539"/>
          </a:xfrm>
        </p:grpSpPr>
        <p:sp>
          <p:nvSpPr>
            <p:cNvPr id="7" name="Rounded Rectangle 6"/>
            <p:cNvSpPr/>
            <p:nvPr/>
          </p:nvSpPr>
          <p:spPr>
            <a:xfrm>
              <a:off x="4228728" y="2420888"/>
              <a:ext cx="1063352" cy="2880320"/>
            </a:xfrm>
            <a:prstGeom prst="round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a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a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ab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ba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b</a:t>
              </a:r>
              <a:r>
                <a:rPr lang="en-US" sz="2800" dirty="0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5936" y="5398207"/>
              <a:ext cx="1456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|S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| = 4</a:t>
              </a:r>
              <a:endParaRPr lang="en-US" sz="28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7116" y="2420888"/>
            <a:ext cx="1367172" cy="4228496"/>
            <a:chOff x="5940152" y="2420888"/>
            <a:chExt cx="1367172" cy="4228496"/>
          </a:xfrm>
        </p:grpSpPr>
        <p:sp>
          <p:nvSpPr>
            <p:cNvPr id="8" name="Rounded Rectangle 7"/>
            <p:cNvSpPr/>
            <p:nvPr/>
          </p:nvSpPr>
          <p:spPr>
            <a:xfrm>
              <a:off x="6125930" y="2420888"/>
              <a:ext cx="1037377" cy="3705276"/>
            </a:xfrm>
            <a:prstGeom prst="round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aaa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aab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>
                  <a:solidFill>
                    <a:srgbClr val="000000"/>
                  </a:solidFill>
                </a:rPr>
                <a:t>a</a:t>
              </a:r>
              <a:r>
                <a:rPr lang="en-US" sz="2800" dirty="0" smtClean="0">
                  <a:solidFill>
                    <a:srgbClr val="000000"/>
                  </a:solidFill>
                </a:rPr>
                <a:t>ba</a:t>
              </a:r>
            </a:p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a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bb</a:t>
              </a:r>
              <a:endParaRPr lang="en-US" sz="28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…</a:t>
              </a:r>
            </a:p>
            <a:p>
              <a:pPr algn="ctr"/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0152" y="6126164"/>
              <a:ext cx="1367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|S3| = 8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1600" y="2420888"/>
            <a:ext cx="1512168" cy="962499"/>
            <a:chOff x="1259632" y="2420888"/>
            <a:chExt cx="1512168" cy="962499"/>
          </a:xfrm>
        </p:grpSpPr>
        <p:sp>
          <p:nvSpPr>
            <p:cNvPr id="12" name="Rounded Rectangle 11"/>
            <p:cNvSpPr/>
            <p:nvPr/>
          </p:nvSpPr>
          <p:spPr>
            <a:xfrm>
              <a:off x="1618458" y="2420888"/>
              <a:ext cx="936104" cy="288032"/>
            </a:xfrm>
            <a:prstGeom prst="round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rgbClr val="000000"/>
                  </a:solidFill>
                </a:rPr>
                <a:t>Φ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59632" y="2860167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|S</a:t>
              </a:r>
              <a:r>
                <a:rPr lang="en-US" sz="2800" baseline="-25000" dirty="0" smtClean="0"/>
                <a:t>0</a:t>
              </a:r>
              <a:r>
                <a:rPr lang="en-US" sz="2800" dirty="0" smtClean="0"/>
                <a:t>| = 1</a:t>
              </a:r>
              <a:endParaRPr lang="en-US" sz="2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1600" y="1443124"/>
            <a:ext cx="70753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Example: Set of all strings over alphabet: </a:t>
            </a:r>
            <a:endParaRPr lang="en-US" sz="32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89169"/>
              </p:ext>
            </p:extLst>
          </p:nvPr>
        </p:nvGraphicFramePr>
        <p:xfrm>
          <a:off x="7790185" y="1530350"/>
          <a:ext cx="10302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6" name="Equation" r:id="rId3" imgW="393700" imgH="203200" progId="Equation.3">
                  <p:embed/>
                </p:oleObj>
              </mc:Choice>
              <mc:Fallback>
                <p:oleObj name="Equation" r:id="rId3" imgW="393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0185" y="1530350"/>
                        <a:ext cx="10302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08304" y="5598042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. . 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8334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80D06"/>
                </a:solidFill>
              </a:rPr>
              <a:t>String Model Counting:</a:t>
            </a:r>
            <a:br>
              <a:rPr lang="en-US" dirty="0">
                <a:solidFill>
                  <a:srgbClr val="C80D06"/>
                </a:solidFill>
              </a:rPr>
            </a:br>
            <a:r>
              <a:rPr lang="en-US" dirty="0">
                <a:solidFill>
                  <a:srgbClr val="C80D06"/>
                </a:solidFill>
              </a:rPr>
              <a:t>Representing String Sets with GFs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5121275"/>
          </a:xfrm>
        </p:spPr>
        <p:txBody>
          <a:bodyPr/>
          <a:lstStyle/>
          <a:p>
            <a:r>
              <a:rPr lang="en-US" dirty="0" smtClean="0"/>
              <a:t>Can be viewed as a Series</a:t>
            </a:r>
            <a:r>
              <a:rPr lang="en-US" dirty="0"/>
              <a:t>: </a:t>
            </a:r>
          </a:p>
          <a:p>
            <a:r>
              <a:rPr lang="en-US" dirty="0" smtClean="0"/>
              <a:t>Represent </a:t>
            </a:r>
            <a:r>
              <a:rPr lang="en-US" dirty="0"/>
              <a:t>as </a:t>
            </a:r>
            <a:r>
              <a:rPr lang="en-US" dirty="0" smtClean="0"/>
              <a:t>polynomial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a closed form algebraic expression: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represent infinite sets!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43399"/>
              </p:ext>
            </p:extLst>
          </p:nvPr>
        </p:nvGraphicFramePr>
        <p:xfrm>
          <a:off x="1187624" y="4052512"/>
          <a:ext cx="24257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0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4052512"/>
                        <a:ext cx="2425700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05757"/>
              </p:ext>
            </p:extLst>
          </p:nvPr>
        </p:nvGraphicFramePr>
        <p:xfrm>
          <a:off x="2822575" y="2847975"/>
          <a:ext cx="33210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1" name="Equation" r:id="rId5" imgW="1270000" imgH="203200" progId="Equation.3">
                  <p:embed/>
                </p:oleObj>
              </mc:Choice>
              <mc:Fallback>
                <p:oleObj name="Equation" r:id="rId5" imgW="127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2575" y="2847975"/>
                        <a:ext cx="3321050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977086" y="4052511"/>
            <a:ext cx="2709714" cy="1320705"/>
          </a:xfrm>
          <a:prstGeom prst="wedgeRoundRectCallout">
            <a:avLst>
              <a:gd name="adj1" fmla="val -137803"/>
              <a:gd name="adj2" fmla="val 3325"/>
              <a:gd name="adj3" fmla="val 16667"/>
            </a:avLst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Generating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Function (or GF)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68531"/>
              </p:ext>
            </p:extLst>
          </p:nvPr>
        </p:nvGraphicFramePr>
        <p:xfrm>
          <a:off x="5230019" y="1739726"/>
          <a:ext cx="182721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62" name="Equation" r:id="rId7" imgW="698500" imgH="177800" progId="Equation.3">
                  <p:embed/>
                </p:oleObj>
              </mc:Choice>
              <mc:Fallback>
                <p:oleObj name="Equation" r:id="rId7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0019" y="1739726"/>
                        <a:ext cx="1827212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91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652121" y="4005064"/>
            <a:ext cx="3034680" cy="158779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Recovering Co-efficient from GFs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49" y="908720"/>
            <a:ext cx="8637851" cy="5539531"/>
          </a:xfrm>
        </p:spPr>
        <p:txBody>
          <a:bodyPr>
            <a:normAutofit/>
          </a:bodyPr>
          <a:lstStyle/>
          <a:p>
            <a:r>
              <a:rPr lang="en-US" dirty="0" smtClean="0"/>
              <a:t>How many strings of length 3?</a:t>
            </a:r>
          </a:p>
          <a:p>
            <a:r>
              <a:rPr lang="en-US" dirty="0" smtClean="0"/>
              <a:t>Co-efficient of </a:t>
            </a:r>
            <a:r>
              <a:rPr lang="en-US" dirty="0"/>
              <a:t> </a:t>
            </a:r>
            <a:r>
              <a:rPr lang="en-US" dirty="0" smtClean="0"/>
              <a:t>   in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088"/>
              </p:ext>
            </p:extLst>
          </p:nvPr>
        </p:nvGraphicFramePr>
        <p:xfrm>
          <a:off x="1239838" y="2078038"/>
          <a:ext cx="5994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3" imgW="2552700" imgH="406400" progId="Equation.3">
                  <p:embed/>
                </p:oleObj>
              </mc:Choice>
              <mc:Fallback>
                <p:oleObj name="Equation" r:id="rId3" imgW="2552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9838" y="2078038"/>
                        <a:ext cx="5994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28516"/>
              </p:ext>
            </p:extLst>
          </p:nvPr>
        </p:nvGraphicFramePr>
        <p:xfrm>
          <a:off x="2163241" y="3284984"/>
          <a:ext cx="334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1" name="Equation" r:id="rId5" imgW="1422400" imgH="228600" progId="Equation.3">
                  <p:embed/>
                </p:oleObj>
              </mc:Choice>
              <mc:Fallback>
                <p:oleObj name="Equation" r:id="rId5" imgW="1422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241" y="3284984"/>
                        <a:ext cx="33448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99821"/>
              </p:ext>
            </p:extLst>
          </p:nvPr>
        </p:nvGraphicFramePr>
        <p:xfrm>
          <a:off x="1119138" y="4462587"/>
          <a:ext cx="2444750" cy="91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Equation" r:id="rId7" imgW="1041400" imgH="393700" progId="Equation.3">
                  <p:embed/>
                </p:oleObj>
              </mc:Choice>
              <mc:Fallback>
                <p:oleObj name="Equation" r:id="rId7" imgW="1041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9138" y="4462587"/>
                        <a:ext cx="2444750" cy="91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3851920" y="4437112"/>
            <a:ext cx="1584176" cy="925821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17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26291"/>
              </p:ext>
            </p:extLst>
          </p:nvPr>
        </p:nvGraphicFramePr>
        <p:xfrm>
          <a:off x="5791695" y="4216945"/>
          <a:ext cx="26463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3" name="Equation" r:id="rId9" imgW="889000" imgH="406400" progId="Equation.3">
                  <p:embed/>
                </p:oleObj>
              </mc:Choice>
              <mc:Fallback>
                <p:oleObj name="Equation" r:id="rId9" imgW="889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91695" y="4216945"/>
                        <a:ext cx="264636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47864" y="1430040"/>
            <a:ext cx="1508299" cy="685552"/>
            <a:chOff x="3347864" y="1430040"/>
            <a:chExt cx="1508299" cy="68555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675927"/>
                </p:ext>
              </p:extLst>
            </p:nvPr>
          </p:nvGraphicFramePr>
          <p:xfrm>
            <a:off x="3347864" y="1430040"/>
            <a:ext cx="38735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4" name="Equation" r:id="rId11" imgW="165100" imgH="203200" progId="Equation.3">
                    <p:embed/>
                  </p:oleObj>
                </mc:Choice>
                <mc:Fallback>
                  <p:oleObj name="Equation" r:id="rId11" imgW="1651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47864" y="1430040"/>
                          <a:ext cx="38735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2422562"/>
                </p:ext>
              </p:extLst>
            </p:nvPr>
          </p:nvGraphicFramePr>
          <p:xfrm>
            <a:off x="4081463" y="1556792"/>
            <a:ext cx="7747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5" name="Equation" r:id="rId13" imgW="330200" imgH="203200" progId="Equation.3">
                    <p:embed/>
                  </p:oleObj>
                </mc:Choice>
                <mc:Fallback>
                  <p:oleObj name="Equation" r:id="rId13" imgW="330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081463" y="1556792"/>
                          <a:ext cx="7747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945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" y="0"/>
            <a:ext cx="9252520" cy="1417639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80D06"/>
                </a:solidFill>
              </a:rPr>
              <a:t>Modeling String Ops Over </a:t>
            </a:r>
            <a:r>
              <a:rPr lang="en-US" sz="4900" dirty="0" smtClean="0">
                <a:solidFill>
                  <a:srgbClr val="C80D06"/>
                </a:solidFill>
              </a:rPr>
              <a:t>GFs:</a:t>
            </a:r>
            <a:r>
              <a:rPr lang="en-US" dirty="0" smtClean="0">
                <a:solidFill>
                  <a:srgbClr val="C80D06"/>
                </a:solidFill>
                <a:latin typeface="Courier New"/>
                <a:cs typeface="Courier New"/>
              </a:rPr>
              <a:t/>
            </a:r>
            <a:br>
              <a:rPr lang="en-US" dirty="0" smtClean="0">
                <a:solidFill>
                  <a:srgbClr val="C80D06"/>
                </a:solidFill>
                <a:latin typeface="Courier New"/>
                <a:cs typeface="Courier New"/>
              </a:rPr>
            </a:br>
            <a:r>
              <a:rPr lang="en-US" sz="4900" dirty="0" smtClean="0">
                <a:solidFill>
                  <a:srgbClr val="C80D06"/>
                </a:solidFill>
              </a:rPr>
              <a:t>Concatenation</a:t>
            </a:r>
            <a:endParaRPr lang="en-US" sz="4900" dirty="0">
              <a:solidFill>
                <a:srgbClr val="C80D0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52120" y="1637143"/>
            <a:ext cx="0" cy="4756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93931"/>
              </p:ext>
            </p:extLst>
          </p:nvPr>
        </p:nvGraphicFramePr>
        <p:xfrm>
          <a:off x="2881362" y="1973064"/>
          <a:ext cx="2025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3" name="Equation" r:id="rId3" imgW="863600" imgH="406400" progId="Equation.3">
                  <p:embed/>
                </p:oleObj>
              </mc:Choice>
              <mc:Fallback>
                <p:oleObj name="Equation" r:id="rId3" imgW="863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362" y="1973064"/>
                        <a:ext cx="202565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55444"/>
              </p:ext>
            </p:extLst>
          </p:nvPr>
        </p:nvGraphicFramePr>
        <p:xfrm>
          <a:off x="3092607" y="3446264"/>
          <a:ext cx="1577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4" name="Equation" r:id="rId5" imgW="673100" imgH="203200" progId="Equation.3">
                  <p:embed/>
                </p:oleObj>
              </mc:Choice>
              <mc:Fallback>
                <p:oleObj name="Equation" r:id="rId5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2607" y="3446264"/>
                        <a:ext cx="15779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411760" y="1628800"/>
            <a:ext cx="0" cy="47644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26919"/>
              </p:ext>
            </p:extLst>
          </p:nvPr>
        </p:nvGraphicFramePr>
        <p:xfrm>
          <a:off x="2411760" y="4570413"/>
          <a:ext cx="30368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Equation" r:id="rId7" imgW="1295400" imgH="215900" progId="Equation.3">
                  <p:embed/>
                </p:oleObj>
              </mc:Choice>
              <mc:Fallback>
                <p:oleObj name="Equation" r:id="rId7" imgW="1295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1760" y="4570413"/>
                        <a:ext cx="303688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940152" y="2056209"/>
            <a:ext cx="723141" cy="3192812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n-US" sz="2800" dirty="0">
                <a:solidFill>
                  <a:srgbClr val="008000"/>
                </a:solidFill>
              </a:rPr>
              <a:t>b</a:t>
            </a:r>
          </a:p>
          <a:p>
            <a:pPr algn="ctr"/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aa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ab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 err="1">
                <a:solidFill>
                  <a:srgbClr val="000000"/>
                </a:solidFill>
              </a:rPr>
              <a:t>ba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bb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08593" y="2626197"/>
            <a:ext cx="702187" cy="1944216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+</a:t>
            </a: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79767" y="1417638"/>
            <a:ext cx="905345" cy="4938713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+a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-a</a:t>
            </a:r>
          </a:p>
          <a:p>
            <a:pPr algn="ctr"/>
            <a:r>
              <a:rPr lang="en-US" sz="2800" dirty="0">
                <a:solidFill>
                  <a:srgbClr val="008000"/>
                </a:solidFill>
              </a:rPr>
              <a:t>+b</a:t>
            </a:r>
          </a:p>
          <a:p>
            <a:pPr algn="ctr"/>
            <a:r>
              <a:rPr lang="en-US" sz="2800" dirty="0">
                <a:solidFill>
                  <a:srgbClr val="008000"/>
                </a:solidFill>
              </a:rPr>
              <a:t>-b</a:t>
            </a:r>
          </a:p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aa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aa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dirty="0" err="1">
                <a:solidFill>
                  <a:srgbClr val="000000"/>
                </a:solidFill>
              </a:rPr>
              <a:t>ab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ab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+</a:t>
            </a:r>
            <a:r>
              <a:rPr lang="en-US" sz="2800" dirty="0" err="1">
                <a:solidFill>
                  <a:srgbClr val="000000"/>
                </a:solidFill>
              </a:rPr>
              <a:t>ba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ba</a:t>
            </a:r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…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51467"/>
              </p:ext>
            </p:extLst>
          </p:nvPr>
        </p:nvGraphicFramePr>
        <p:xfrm>
          <a:off x="292100" y="4524375"/>
          <a:ext cx="1069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name="Equation" r:id="rId9" imgW="330200" imgH="203200" progId="Equation.3">
                  <p:embed/>
                </p:oleObj>
              </mc:Choice>
              <mc:Fallback>
                <p:oleObj name="Equation" r:id="rId9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100" y="4524375"/>
                        <a:ext cx="106997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59687" y="3212976"/>
            <a:ext cx="83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=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23583" y="2418022"/>
            <a:ext cx="936104" cy="506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423583" y="2418022"/>
            <a:ext cx="936104" cy="173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23583" y="2855767"/>
            <a:ext cx="792088" cy="165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48481" y="2832944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83454" y="3180645"/>
            <a:ext cx="672934" cy="14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515623" y="3327527"/>
            <a:ext cx="672934" cy="1077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403279"/>
              </p:ext>
            </p:extLst>
          </p:nvPr>
        </p:nvGraphicFramePr>
        <p:xfrm>
          <a:off x="179512" y="2236788"/>
          <a:ext cx="2260601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7" name="Equation" r:id="rId11" imgW="698500" imgH="228600" progId="Equation.3">
                  <p:embed/>
                </p:oleObj>
              </mc:Choice>
              <mc:Fallback>
                <p:oleObj name="Equation" r:id="rId11" imgW="698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512" y="2236788"/>
                        <a:ext cx="2260601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482"/>
              </p:ext>
            </p:extLst>
          </p:nvPr>
        </p:nvGraphicFramePr>
        <p:xfrm>
          <a:off x="158527" y="3385939"/>
          <a:ext cx="21812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8" name="Equation" r:id="rId13" imgW="673100" imgH="203200" progId="Equation.3">
                  <p:embed/>
                </p:oleObj>
              </mc:Choice>
              <mc:Fallback>
                <p:oleObj name="Equation" r:id="rId1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527" y="3385939"/>
                        <a:ext cx="2181225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99455"/>
              </p:ext>
            </p:extLst>
          </p:nvPr>
        </p:nvGraphicFramePr>
        <p:xfrm>
          <a:off x="3275856" y="5085184"/>
          <a:ext cx="11922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9" name="Equation" r:id="rId15" imgW="508000" imgH="406400" progId="Equation.3">
                  <p:embed/>
                </p:oleObj>
              </mc:Choice>
              <mc:Fallback>
                <p:oleObj name="Equation" r:id="rId15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75856" y="5085184"/>
                        <a:ext cx="119221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93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" y="0"/>
            <a:ext cx="9252520" cy="1417639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C80D06"/>
                </a:solidFill>
              </a:rPr>
              <a:t>Modeling String Ops Over </a:t>
            </a:r>
            <a:r>
              <a:rPr lang="en-US" sz="4900" dirty="0" smtClean="0">
                <a:solidFill>
                  <a:srgbClr val="C80D06"/>
                </a:solidFill>
              </a:rPr>
              <a:t>GFs:</a:t>
            </a:r>
            <a:r>
              <a:rPr lang="en-US" dirty="0" smtClean="0">
                <a:solidFill>
                  <a:srgbClr val="C80D06"/>
                </a:solidFill>
                <a:latin typeface="Courier New"/>
                <a:cs typeface="Courier New"/>
              </a:rPr>
              <a:t/>
            </a:r>
            <a:br>
              <a:rPr lang="en-US" dirty="0" smtClean="0">
                <a:solidFill>
                  <a:srgbClr val="C80D06"/>
                </a:solidFill>
                <a:latin typeface="Courier New"/>
                <a:cs typeface="Courier New"/>
              </a:rPr>
            </a:br>
            <a:r>
              <a:rPr lang="en-US" sz="4900" dirty="0">
                <a:solidFill>
                  <a:srgbClr val="C80D06"/>
                </a:solidFill>
              </a:rPr>
              <a:t>Regular Expression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8589458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71835"/>
              </p:ext>
            </p:extLst>
          </p:nvPr>
        </p:nvGraphicFramePr>
        <p:xfrm>
          <a:off x="5057278" y="4696808"/>
          <a:ext cx="1339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6" name="Equation" r:id="rId3" imgW="571500" imgH="203200" progId="Equation.3">
                  <p:embed/>
                </p:oleObj>
              </mc:Choice>
              <mc:Fallback>
                <p:oleObj name="Equation" r:id="rId3" imgW="57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57278" y="4696808"/>
                        <a:ext cx="13398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3048"/>
              </p:ext>
            </p:extLst>
          </p:nvPr>
        </p:nvGraphicFramePr>
        <p:xfrm>
          <a:off x="7155648" y="4626958"/>
          <a:ext cx="1517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7" name="Equation" r:id="rId5" imgW="647700" imgH="228600" progId="Equation.3">
                  <p:embed/>
                </p:oleObj>
              </mc:Choice>
              <mc:Fallback>
                <p:oleObj name="Equation" r:id="rId5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5648" y="4626958"/>
                        <a:ext cx="151765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268883"/>
              </p:ext>
            </p:extLst>
          </p:nvPr>
        </p:nvGraphicFramePr>
        <p:xfrm>
          <a:off x="878160" y="2141538"/>
          <a:ext cx="2181672" cy="73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8" name="Equation" r:id="rId7" imgW="800100" imgH="228600" progId="Equation.3">
                  <p:embed/>
                </p:oleObj>
              </mc:Choice>
              <mc:Fallback>
                <p:oleObj name="Equation" r:id="rId7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8160" y="2141538"/>
                        <a:ext cx="2181672" cy="73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4860032" y="1600201"/>
            <a:ext cx="72008" cy="4756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19248"/>
              </p:ext>
            </p:extLst>
          </p:nvPr>
        </p:nvGraphicFramePr>
        <p:xfrm>
          <a:off x="5940152" y="3485505"/>
          <a:ext cx="19351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89" name="Equation" r:id="rId9" imgW="825500" imgH="241300" progId="Equation.3">
                  <p:embed/>
                </p:oleObj>
              </mc:Choice>
              <mc:Fallback>
                <p:oleObj name="Equation" r:id="rId9" imgW="825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0152" y="3485505"/>
                        <a:ext cx="193516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08835"/>
              </p:ext>
            </p:extLst>
          </p:nvPr>
        </p:nvGraphicFramePr>
        <p:xfrm>
          <a:off x="5292080" y="1903631"/>
          <a:ext cx="3017739" cy="109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0" name="Equation" r:id="rId11" imgW="1104900" imgH="419100" progId="Equation.3">
                  <p:embed/>
                </p:oleObj>
              </mc:Choice>
              <mc:Fallback>
                <p:oleObj name="Equation" r:id="rId11" imgW="1104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2080" y="1903631"/>
                        <a:ext cx="3017739" cy="109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65516"/>
              </p:ext>
            </p:extLst>
          </p:nvPr>
        </p:nvGraphicFramePr>
        <p:xfrm>
          <a:off x="188649" y="4593600"/>
          <a:ext cx="15128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1" name="Equation" r:id="rId13" imgW="520700" imgH="203200" progId="Equation.3">
                  <p:embed/>
                </p:oleObj>
              </mc:Choice>
              <mc:Fallback>
                <p:oleObj name="Equation" r:id="rId13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8649" y="4593600"/>
                        <a:ext cx="1512887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91304"/>
              </p:ext>
            </p:extLst>
          </p:nvPr>
        </p:nvGraphicFramePr>
        <p:xfrm>
          <a:off x="2555776" y="4620784"/>
          <a:ext cx="18065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2" name="Equation" r:id="rId15" imgW="622300" imgH="203200" progId="Equation.3">
                  <p:embed/>
                </p:oleObj>
              </mc:Choice>
              <mc:Fallback>
                <p:oleObj name="Equation" r:id="rId15" imgW="622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55776" y="4620784"/>
                        <a:ext cx="180657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47839"/>
              </p:ext>
            </p:extLst>
          </p:nvPr>
        </p:nvGraphicFramePr>
        <p:xfrm>
          <a:off x="1098377" y="3429000"/>
          <a:ext cx="22494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3" name="Equation" r:id="rId17" imgW="774700" imgH="215900" progId="Equation.3">
                  <p:embed/>
                </p:oleObj>
              </mc:Choice>
              <mc:Fallback>
                <p:oleObj name="Equation" r:id="rId1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98377" y="3429000"/>
                        <a:ext cx="224948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9151393">
            <a:off x="750647" y="4149079"/>
            <a:ext cx="729936" cy="360040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3534471">
            <a:off x="2430826" y="4187723"/>
            <a:ext cx="729936" cy="360040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1713162" y="2918925"/>
            <a:ext cx="360040" cy="648072"/>
          </a:xfrm>
          <a:prstGeom prst="up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9151393">
            <a:off x="5671210" y="4155098"/>
            <a:ext cx="729936" cy="360040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3534471">
            <a:off x="7351389" y="4193742"/>
            <a:ext cx="729936" cy="360040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6633725" y="2924944"/>
            <a:ext cx="360040" cy="648072"/>
          </a:xfrm>
          <a:prstGeom prst="up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2" y="0"/>
            <a:ext cx="9252520" cy="14176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80D06"/>
                </a:solidFill>
              </a:rPr>
              <a:t>Preserving Precision:</a:t>
            </a:r>
            <a:br>
              <a:rPr lang="en-US" dirty="0">
                <a:solidFill>
                  <a:srgbClr val="C80D06"/>
                </a:solidFill>
              </a:rPr>
            </a:br>
            <a:r>
              <a:rPr lang="en-US" dirty="0">
                <a:solidFill>
                  <a:srgbClr val="C80D06"/>
                </a:solidFill>
              </a:rPr>
              <a:t>contains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2" y="1619709"/>
            <a:ext cx="8589458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727192"/>
              </p:ext>
            </p:extLst>
          </p:nvPr>
        </p:nvGraphicFramePr>
        <p:xfrm>
          <a:off x="3707904" y="3152388"/>
          <a:ext cx="1920875" cy="49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" name="Equation" r:id="rId3" imgW="660400" imgH="177800" progId="Equation.3">
                  <p:embed/>
                </p:oleObj>
              </mc:Choice>
              <mc:Fallback>
                <p:oleObj name="Equation" r:id="rId3" imgW="660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7904" y="3152388"/>
                        <a:ext cx="1920875" cy="49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932040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28184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aba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24328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babbb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1560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ab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7704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aba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03848" y="4365104"/>
            <a:ext cx="1296144" cy="792088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</a:rPr>
              <a:t>bbb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257" y="2473732"/>
            <a:ext cx="7245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Modeling </a:t>
            </a:r>
            <a:r>
              <a:rPr lang="en-US" sz="2800" i="1" dirty="0" smtClean="0"/>
              <a:t>contains</a:t>
            </a:r>
            <a:r>
              <a:rPr lang="en-US" sz="2800" dirty="0" smtClean="0"/>
              <a:t> as </a:t>
            </a:r>
            <a:r>
              <a:rPr lang="en-US" sz="2800" i="1" dirty="0" smtClean="0"/>
              <a:t>regex</a:t>
            </a:r>
            <a:r>
              <a:rPr lang="en-US" sz="2800" dirty="0" smtClean="0"/>
              <a:t> is not always precise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33661"/>
              </p:ext>
            </p:extLst>
          </p:nvPr>
        </p:nvGraphicFramePr>
        <p:xfrm>
          <a:off x="1835696" y="5470201"/>
          <a:ext cx="4121555" cy="83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" name="Equation" r:id="rId5" imgW="2120900" imgH="431800" progId="Equation.3">
                  <p:embed/>
                </p:oleObj>
              </mc:Choice>
              <mc:Fallback>
                <p:oleObj name="Equation" r:id="rId5" imgW="2120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696" y="5470201"/>
                        <a:ext cx="4121555" cy="839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24596"/>
              </p:ext>
            </p:extLst>
          </p:nvPr>
        </p:nvGraphicFramePr>
        <p:xfrm>
          <a:off x="1193130" y="1719320"/>
          <a:ext cx="3306862" cy="60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" name="Equation" r:id="rId7" imgW="1143000" imgH="203200" progId="Equation.3">
                  <p:embed/>
                </p:oleObj>
              </mc:Choice>
              <mc:Fallback>
                <p:oleObj name="Equation" r:id="rId7" imgW="1143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3130" y="1719320"/>
                        <a:ext cx="3306862" cy="609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944448"/>
              </p:ext>
            </p:extLst>
          </p:nvPr>
        </p:nvGraphicFramePr>
        <p:xfrm>
          <a:off x="5691188" y="1719263"/>
          <a:ext cx="21732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" name="Equation" r:id="rId9" imgW="787400" imgH="177800" progId="Equation.3">
                  <p:embed/>
                </p:oleObj>
              </mc:Choice>
              <mc:Fallback>
                <p:oleObj name="Equation" r:id="rId9" imgW="787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91188" y="1719263"/>
                        <a:ext cx="21732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967677"/>
              </p:ext>
            </p:extLst>
          </p:nvPr>
        </p:nvGraphicFramePr>
        <p:xfrm>
          <a:off x="4932040" y="2071638"/>
          <a:ext cx="368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" name="Equation" r:id="rId11" imgW="127000" imgH="101600" progId="Equation.3">
                  <p:embed/>
                </p:oleObj>
              </mc:Choice>
              <mc:Fallback>
                <p:oleObj name="Equation" r:id="rId11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32040" y="2071638"/>
                        <a:ext cx="368300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85879"/>
              </p:ext>
            </p:extLst>
          </p:nvPr>
        </p:nvGraphicFramePr>
        <p:xfrm>
          <a:off x="4932040" y="1556792"/>
          <a:ext cx="3317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" name="Equation" r:id="rId13" imgW="114300" imgH="177800" progId="Equation.3">
                  <p:embed/>
                </p:oleObj>
              </mc:Choice>
              <mc:Fallback>
                <p:oleObj name="Equation" r:id="rId13" imgW="114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2040" y="1556792"/>
                        <a:ext cx="331788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8338067">
            <a:off x="2810699" y="3690852"/>
            <a:ext cx="978408" cy="484632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904620">
            <a:off x="5645537" y="3713640"/>
            <a:ext cx="978408" cy="484632"/>
          </a:xfrm>
          <a:prstGeom prst="rightArrow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965363" y="5470201"/>
            <a:ext cx="1619672" cy="947711"/>
          </a:xfrm>
          <a:prstGeom prst="wedgeRoundRectCallout">
            <a:avLst>
              <a:gd name="adj1" fmla="val -101401"/>
              <a:gd name="adj2" fmla="val -12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Exact!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1" animBg="1"/>
      <p:bldP spid="28" grpId="1" animBg="1"/>
      <p:bldP spid="35" grpId="0" animBg="1"/>
      <p:bldP spid="36" grpId="0" animBg="1"/>
      <p:bldP spid="37" grpId="0" animBg="1"/>
      <p:bldP spid="11" grpId="0"/>
      <p:bldP spid="7" grpId="0" animBg="1"/>
      <p:bldP spid="21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SMC: Full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5617"/>
            <a:ext cx="8435280" cy="52606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Courier New"/>
                <a:cs typeface="Courier New"/>
              </a:rPr>
              <a:t>RegExp</a:t>
            </a:r>
            <a:r>
              <a:rPr lang="en-US" sz="1800" i="1" dirty="0" smtClean="0">
                <a:latin typeface="Courier New"/>
                <a:cs typeface="Courier New"/>
              </a:rPr>
              <a:t>     </a:t>
            </a:r>
            <a:r>
              <a:rPr lang="en-US" sz="1800" dirty="0" smtClean="0">
                <a:latin typeface="Courier New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= </a:t>
            </a:r>
            <a:r>
              <a:rPr lang="en-US" sz="1800" dirty="0" smtClean="0">
                <a:latin typeface="Courier New"/>
                <a:cs typeface="Courier New"/>
              </a:rPr>
              <a:t>   character | </a:t>
            </a:r>
            <a:r>
              <a:rPr lang="en-US" sz="1800" dirty="0" err="1" smtClean="0">
                <a:latin typeface="Courier New"/>
                <a:cs typeface="Courier New"/>
              </a:rPr>
              <a:t>ε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endParaRPr lang="en-US" sz="1800" i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i="1" dirty="0" smtClean="0">
                <a:latin typeface="Courier New"/>
                <a:cs typeface="Courier New"/>
              </a:rPr>
              <a:t>				 | </a:t>
            </a:r>
            <a:r>
              <a:rPr lang="en-US" sz="1800" b="1" dirty="0" err="1" smtClean="0">
                <a:latin typeface="Courier New"/>
                <a:cs typeface="Courier New"/>
              </a:rPr>
              <a:t>RegExp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RegExp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| </a:t>
            </a:r>
            <a:r>
              <a:rPr lang="en-US" sz="1800" b="1" dirty="0" err="1" smtClean="0">
                <a:latin typeface="Courier New"/>
                <a:cs typeface="Courier New"/>
              </a:rPr>
              <a:t>RegExp|RegExp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|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RegExp</a:t>
            </a:r>
            <a:r>
              <a:rPr lang="en-US" sz="1800" dirty="0" smtClean="0">
                <a:latin typeface="Courier New"/>
                <a:cs typeface="Courier New"/>
              </a:rPr>
              <a:t>*</a:t>
            </a:r>
          </a:p>
          <a:p>
            <a:pPr marL="0" indent="0"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Constraint</a:t>
            </a:r>
            <a:r>
              <a:rPr lang="en-US" sz="1800" dirty="0" smtClean="0">
                <a:latin typeface="Courier New"/>
                <a:cs typeface="Courier New"/>
              </a:rPr>
              <a:t> :=    </a:t>
            </a:r>
            <a:r>
              <a:rPr lang="en-US" sz="1800" dirty="0" err="1" smtClean="0">
                <a:latin typeface="Courier New"/>
                <a:cs typeface="Courier New"/>
              </a:rPr>
              <a:t>Var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>
                <a:latin typeface="Courier New"/>
                <a:cs typeface="Courier New"/>
              </a:rPr>
              <a:t>= 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               | </a:t>
            </a:r>
            <a:r>
              <a:rPr lang="en-US" sz="1800" dirty="0" err="1" smtClean="0">
                <a:latin typeface="Courier New"/>
                <a:cs typeface="Courier New"/>
              </a:rPr>
              <a:t>Var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i="1" dirty="0">
                <a:latin typeface="Courier New"/>
                <a:cs typeface="Courier New"/>
              </a:rPr>
              <a:t>IN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RegExp</a:t>
            </a:r>
            <a:endParaRPr lang="en-US" sz="1800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 	       </a:t>
            </a:r>
            <a:r>
              <a:rPr lang="en-US" sz="1800" dirty="0" smtClean="0">
                <a:latin typeface="Courier New"/>
                <a:cs typeface="Courier New"/>
              </a:rPr>
              <a:t> | 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 = 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 • 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             | 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 = </a:t>
            </a:r>
            <a:r>
              <a:rPr lang="en-US" sz="1800" dirty="0" err="1">
                <a:latin typeface="Courier New"/>
                <a:cs typeface="Courier New"/>
              </a:rPr>
              <a:t>ConsString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latin typeface="Courier New"/>
                <a:cs typeface="Courier New"/>
              </a:rPr>
              <a:t>			 </a:t>
            </a:r>
            <a:r>
              <a:rPr lang="en-US" sz="1800" dirty="0" smtClean="0">
                <a:latin typeface="Courier New"/>
                <a:cs typeface="Courier New"/>
              </a:rPr>
              <a:t>| </a:t>
            </a:r>
            <a:r>
              <a:rPr lang="en-US" sz="1800" i="1" dirty="0" smtClean="0">
                <a:latin typeface="Courier New"/>
                <a:cs typeface="Courier New"/>
              </a:rPr>
              <a:t>contains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ConsString</a:t>
            </a:r>
            <a:r>
              <a:rPr lang="en-US" sz="1800" dirty="0" smtClean="0">
                <a:latin typeface="Courier New"/>
                <a:cs typeface="Courier New"/>
              </a:rPr>
              <a:t>)               				 | </a:t>
            </a:r>
            <a:r>
              <a:rPr lang="en-US" sz="1800" i="1" dirty="0" err="1" smtClean="0">
                <a:latin typeface="Courier New"/>
                <a:cs typeface="Courier New"/>
              </a:rPr>
              <a:t>strstr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ConsString</a:t>
            </a:r>
            <a:r>
              <a:rPr lang="en-US" sz="1800" dirty="0" smtClean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			 | </a:t>
            </a:r>
            <a:r>
              <a:rPr lang="en-US" sz="1800" i="1" dirty="0" smtClean="0">
                <a:latin typeface="Courier New"/>
                <a:cs typeface="Courier New"/>
              </a:rPr>
              <a:t>length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Var</a:t>
            </a:r>
            <a:r>
              <a:rPr lang="en-US" sz="1800" dirty="0">
                <a:latin typeface="Courier New"/>
                <a:cs typeface="Courier New"/>
              </a:rPr>
              <a:t>) ○ </a:t>
            </a:r>
            <a:r>
              <a:rPr lang="en-US" sz="1800" dirty="0" err="1">
                <a:latin typeface="Courier New"/>
                <a:cs typeface="Courier New"/>
              </a:rPr>
              <a:t>Num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	 ○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 :</a:t>
            </a:r>
            <a:r>
              <a:rPr lang="en-US" sz="1800" dirty="0">
                <a:latin typeface="Courier New"/>
                <a:cs typeface="Courier New"/>
              </a:rPr>
              <a:t>=  </a:t>
            </a:r>
            <a:r>
              <a:rPr lang="en-US" sz="1800" dirty="0" smtClean="0">
                <a:latin typeface="Courier New"/>
                <a:cs typeface="Courier New"/>
              </a:rPr>
              <a:t>  &lt; | ≤ | &gt; | ≥ | ≠</a:t>
            </a:r>
          </a:p>
          <a:p>
            <a:pPr marL="0" indent="0">
              <a:buNone/>
            </a:pPr>
            <a:endParaRPr lang="en-US" sz="1800" b="1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Formula    </a:t>
            </a:r>
            <a:r>
              <a:rPr lang="en-US" sz="1800" dirty="0" smtClean="0">
                <a:latin typeface="Courier New"/>
                <a:cs typeface="Courier New"/>
              </a:rPr>
              <a:t>:=    </a:t>
            </a:r>
            <a:r>
              <a:rPr lang="en-US" sz="1800" b="1" dirty="0" smtClean="0">
                <a:latin typeface="Courier New"/>
                <a:cs typeface="Courier New"/>
              </a:rPr>
              <a:t>Formula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            </a:t>
            </a:r>
            <a:r>
              <a:rPr lang="en-US" sz="1800" dirty="0" smtClean="0">
                <a:latin typeface="Courier New"/>
                <a:cs typeface="Courier New"/>
              </a:rPr>
              <a:t>|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Formula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i="1" dirty="0">
                <a:latin typeface="Courier New"/>
                <a:cs typeface="Courier New"/>
              </a:rPr>
              <a:t>OR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Formula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            |</a:t>
            </a:r>
            <a:r>
              <a:rPr lang="en-US" sz="1800" b="1" dirty="0">
                <a:latin typeface="Courier New"/>
                <a:cs typeface="Courier New"/>
              </a:rPr>
              <a:t> Formula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i="1" dirty="0" smtClean="0">
                <a:latin typeface="Courier New"/>
                <a:cs typeface="Courier New"/>
              </a:rPr>
              <a:t>AND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Formula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          </a:t>
            </a:r>
            <a:r>
              <a:rPr lang="en-US" sz="1800" dirty="0" smtClean="0">
                <a:latin typeface="Courier New"/>
                <a:cs typeface="Courier New"/>
              </a:rPr>
              <a:t>  | </a:t>
            </a:r>
            <a:r>
              <a:rPr lang="en-US" sz="1800" i="1" dirty="0">
                <a:latin typeface="Courier New"/>
                <a:cs typeface="Courier New"/>
              </a:rPr>
              <a:t>NOT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Formula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            </a:t>
            </a:r>
            <a:r>
              <a:rPr lang="en-US" sz="1800" dirty="0" smtClean="0">
                <a:latin typeface="Courier New"/>
                <a:cs typeface="Courier New"/>
              </a:rPr>
              <a:t>| </a:t>
            </a:r>
            <a:r>
              <a:rPr lang="en-US" sz="1800" b="1" dirty="0">
                <a:latin typeface="Courier New"/>
                <a:cs typeface="Courier New"/>
              </a:rPr>
              <a:t>Constraint </a:t>
            </a:r>
          </a:p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15</a:t>
            </a:fld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5868144" y="2276872"/>
            <a:ext cx="216024" cy="64807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5868144" y="3212976"/>
            <a:ext cx="216024" cy="9361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>
            <a:off x="5868144" y="4869160"/>
            <a:ext cx="216024" cy="93610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0192" y="23488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Core Constraints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28498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Full Constraints</a:t>
            </a:r>
          </a:p>
          <a:p>
            <a:r>
              <a:rPr lang="en-US" sz="2400" dirty="0" smtClean="0"/>
              <a:t>      - String level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474895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Combining multiple Constraints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THEMATIC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57" y="4032203"/>
            <a:ext cx="1230044" cy="12690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8007" y="2060848"/>
            <a:ext cx="6948275" cy="228741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SMC</a:t>
            </a:r>
            <a:r>
              <a:rPr lang="en-US" dirty="0" smtClean="0"/>
              <a:t> </a:t>
            </a:r>
            <a:r>
              <a:rPr lang="en-US" dirty="0">
                <a:solidFill>
                  <a:srgbClr val="C80D06"/>
                </a:solidFill>
              </a:rPr>
              <a:t>Design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694" y="836712"/>
            <a:ext cx="1843799" cy="954107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SMC</a:t>
            </a:r>
          </a:p>
          <a:p>
            <a:r>
              <a:rPr lang="en-US" dirty="0"/>
              <a:t>Constraints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1117460" y="1966213"/>
            <a:ext cx="684075" cy="3309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7738" y="2473732"/>
            <a:ext cx="1998691" cy="1315308"/>
          </a:xfrm>
          <a:prstGeom prst="round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Constraint </a:t>
            </a:r>
          </a:p>
          <a:p>
            <a:pPr algn="ctr"/>
            <a:r>
              <a:rPr lang="en-US" sz="2800" dirty="0" smtClean="0"/>
              <a:t>Formula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984621" y="2473732"/>
            <a:ext cx="2734661" cy="1315308"/>
          </a:xfrm>
          <a:prstGeom prst="roundRect">
            <a:avLst/>
          </a:prstGeom>
          <a:ln w="381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Generating Function</a:t>
            </a:r>
          </a:p>
          <a:p>
            <a:pPr algn="ctr"/>
            <a:r>
              <a:rPr lang="en-US" sz="2800" dirty="0" smtClean="0"/>
              <a:t>Translation</a:t>
            </a:r>
            <a:endParaRPr lang="en-US" sz="2800" dirty="0"/>
          </a:p>
        </p:txBody>
      </p:sp>
      <p:sp>
        <p:nvSpPr>
          <p:cNvPr id="27" name="Right Arrow 26"/>
          <p:cNvSpPr/>
          <p:nvPr/>
        </p:nvSpPr>
        <p:spPr>
          <a:xfrm>
            <a:off x="2840947" y="6094917"/>
            <a:ext cx="1078888" cy="3309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607498" y="2473732"/>
            <a:ext cx="77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CNF</a:t>
            </a:r>
            <a:endParaRPr lang="en-US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2256429" y="3023087"/>
            <a:ext cx="1818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Translation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152566" y="2204864"/>
            <a:ext cx="2099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Algebraic</a:t>
            </a:r>
          </a:p>
          <a:p>
            <a:r>
              <a:rPr lang="en-US" sz="2800" dirty="0" smtClean="0"/>
              <a:t>Computation</a:t>
            </a:r>
          </a:p>
        </p:txBody>
      </p:sp>
      <p:sp>
        <p:nvSpPr>
          <p:cNvPr id="11" name="Left-Up Arrow 10"/>
          <p:cNvSpPr/>
          <p:nvPr/>
        </p:nvSpPr>
        <p:spPr>
          <a:xfrm rot="16200000">
            <a:off x="6906606" y="2883280"/>
            <a:ext cx="936103" cy="1307464"/>
          </a:xfrm>
          <a:prstGeom prst="leftUpArrow">
            <a:avLst>
              <a:gd name="adj1" fmla="val 17641"/>
              <a:gd name="adj2" fmla="val 18253"/>
              <a:gd name="adj3" fmla="val 2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4889314" y="4047789"/>
            <a:ext cx="848466" cy="33096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29445" y="4637505"/>
            <a:ext cx="2789838" cy="810672"/>
          </a:xfrm>
          <a:prstGeom prst="round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Generating</a:t>
            </a:r>
          </a:p>
          <a:p>
            <a:pPr algn="ctr"/>
            <a:r>
              <a:rPr lang="en-US" sz="2800" dirty="0" smtClean="0"/>
              <a:t>Function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5600" y="5998791"/>
            <a:ext cx="2079440" cy="52322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Evaluate at n</a:t>
            </a:r>
          </a:p>
        </p:txBody>
      </p:sp>
      <p:sp>
        <p:nvSpPr>
          <p:cNvPr id="37" name="Right Arrow 36"/>
          <p:cNvSpPr/>
          <p:nvPr/>
        </p:nvSpPr>
        <p:spPr>
          <a:xfrm rot="5400000">
            <a:off x="4948338" y="5555463"/>
            <a:ext cx="535710" cy="3309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929445" y="6002704"/>
            <a:ext cx="2789837" cy="594648"/>
          </a:xfrm>
          <a:prstGeom prst="round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Model Count</a:t>
            </a:r>
            <a:endParaRPr lang="en-US" sz="2800" dirty="0"/>
          </a:p>
        </p:txBody>
      </p:sp>
      <p:sp>
        <p:nvSpPr>
          <p:cNvPr id="39" name="Right Arrow 38"/>
          <p:cNvSpPr/>
          <p:nvPr/>
        </p:nvSpPr>
        <p:spPr>
          <a:xfrm>
            <a:off x="2267744" y="2857604"/>
            <a:ext cx="1656184" cy="301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44000" y="508518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Mathematica</a:t>
            </a:r>
            <a:endParaRPr lang="en-US" sz="2400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16</a:t>
            </a:fld>
            <a:endParaRPr lang="en-US"/>
          </a:p>
        </p:txBody>
      </p:sp>
      <p:sp>
        <p:nvSpPr>
          <p:cNvPr id="25" name="Left-Up Arrow 24"/>
          <p:cNvSpPr/>
          <p:nvPr/>
        </p:nvSpPr>
        <p:spPr>
          <a:xfrm>
            <a:off x="6720925" y="5517232"/>
            <a:ext cx="1307465" cy="948158"/>
          </a:xfrm>
          <a:prstGeom prst="leftUpArrow">
            <a:avLst>
              <a:gd name="adj1" fmla="val 17641"/>
              <a:gd name="adj2" fmla="val 18253"/>
              <a:gd name="adj3" fmla="val 22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9493" y="3789040"/>
            <a:ext cx="1665312" cy="5592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3366FF"/>
                </a:solidFill>
              </a:rPr>
              <a:t>SMC</a:t>
            </a:r>
            <a:endParaRPr lang="en-US" sz="4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11" grpId="0" animBg="1"/>
      <p:bldP spid="34" grpId="0" animBg="1"/>
      <p:bldP spid="36" grpId="0" animBg="1"/>
      <p:bldP spid="13" grpId="0" animBg="1"/>
      <p:bldP spid="37" grpId="0" animBg="1"/>
      <p:bldP spid="38" grpId="0" animBg="1"/>
      <p:bldP spid="17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50" y="2780928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C80D06"/>
                </a:solidFill>
              </a:rPr>
              <a:t>Case Studies &amp;</a:t>
            </a:r>
            <a:br>
              <a:rPr lang="en-US" sz="6000" dirty="0" smtClean="0">
                <a:solidFill>
                  <a:srgbClr val="C80D06"/>
                </a:solidFill>
              </a:rPr>
            </a:br>
            <a:r>
              <a:rPr lang="en-US" sz="6000" dirty="0" smtClean="0">
                <a:solidFill>
                  <a:srgbClr val="C80D06"/>
                </a:solidFill>
              </a:rPr>
              <a:t>Applications</a:t>
            </a:r>
            <a:endParaRPr lang="en-US" sz="6000" dirty="0">
              <a:solidFill>
                <a:srgbClr val="C80D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14" y="-1622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Experiments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846140"/>
            <a:ext cx="9036496" cy="560719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Real-world Password strength meters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websites: Drupal, eBay and Microsoft meters </a:t>
            </a:r>
            <a:r>
              <a:rPr lang="en-US" sz="2100" i="1" dirty="0" smtClean="0"/>
              <a:t>[NDSS ‘14]</a:t>
            </a:r>
          </a:p>
          <a:p>
            <a:pPr lvl="1"/>
            <a:endParaRPr lang="en-US" sz="2100" i="1" dirty="0"/>
          </a:p>
          <a:p>
            <a:pPr lvl="1"/>
            <a:endParaRPr lang="en-US" sz="2100" i="1" dirty="0" smtClean="0"/>
          </a:p>
          <a:p>
            <a:pPr lvl="1"/>
            <a:endParaRPr lang="en-US" sz="2100" i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Quantify Leakage </a:t>
            </a:r>
            <a:r>
              <a:rPr lang="en-US" dirty="0"/>
              <a:t>in C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/>
              <a:t>UNIX </a:t>
            </a:r>
            <a:r>
              <a:rPr lang="en-US" dirty="0" smtClean="0"/>
              <a:t>Utilities: obscure, </a:t>
            </a:r>
            <a:r>
              <a:rPr lang="en-US" dirty="0" err="1" smtClean="0"/>
              <a:t>grep</a:t>
            </a:r>
            <a:r>
              <a:rPr lang="en-US" dirty="0" smtClean="0"/>
              <a:t>, </a:t>
            </a:r>
            <a:r>
              <a:rPr lang="en-US" dirty="0" err="1" smtClean="0"/>
              <a:t>csplit</a:t>
            </a:r>
            <a:r>
              <a:rPr lang="en-US" dirty="0" smtClean="0"/>
              <a:t> </a:t>
            </a:r>
            <a:r>
              <a:rPr lang="en-US" sz="2100" i="1" dirty="0" smtClean="0"/>
              <a:t>[CCS’13]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Web Servers: </a:t>
            </a:r>
            <a:r>
              <a:rPr lang="en-US" dirty="0" err="1" smtClean="0"/>
              <a:t>Ghttpd</a:t>
            </a:r>
            <a:r>
              <a:rPr lang="en-US" dirty="0"/>
              <a:t>, Null </a:t>
            </a:r>
            <a:r>
              <a:rPr lang="en-US" dirty="0" err="1" smtClean="0"/>
              <a:t>HTTPd</a:t>
            </a:r>
            <a:r>
              <a:rPr lang="en-US" dirty="0" smtClean="0"/>
              <a:t> </a:t>
            </a:r>
            <a:r>
              <a:rPr lang="en-US" sz="2100" i="1" dirty="0" smtClean="0"/>
              <a:t>[ASPLOS ‘08]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dirty="0" smtClean="0"/>
              <a:t>String </a:t>
            </a:r>
            <a:r>
              <a:rPr lang="en-US" dirty="0"/>
              <a:t>constraints from </a:t>
            </a:r>
            <a:r>
              <a:rPr lang="en-US" dirty="0" smtClean="0"/>
              <a:t>JavaScript applications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18,901 </a:t>
            </a:r>
            <a:r>
              <a:rPr lang="en-US" dirty="0" smtClean="0"/>
              <a:t>path constraints from </a:t>
            </a:r>
            <a:r>
              <a:rPr lang="en-US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real world apps </a:t>
            </a:r>
            <a:r>
              <a:rPr lang="en-US" sz="2100" i="1" dirty="0" smtClean="0"/>
              <a:t>[SSP’10]</a:t>
            </a:r>
            <a:endParaRPr lang="en-US" sz="2100" i="1" dirty="0"/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dirty="0" smtClean="0"/>
              <a:t> </a:t>
            </a:r>
            <a:r>
              <a:rPr lang="en-US" dirty="0" err="1" smtClean="0"/>
              <a:t>iGoogle</a:t>
            </a:r>
            <a:r>
              <a:rPr lang="en-US" dirty="0" smtClean="0"/>
              <a:t> </a:t>
            </a:r>
            <a:r>
              <a:rPr lang="en-US" dirty="0"/>
              <a:t>gadgets and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AJAX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drupal1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10135"/>
            <a:ext cx="978655" cy="1240578"/>
          </a:xfrm>
          <a:prstGeom prst="rect">
            <a:avLst/>
          </a:prstGeom>
        </p:spPr>
      </p:pic>
      <p:pic>
        <p:nvPicPr>
          <p:cNvPr id="6" name="Picture 5" descr="EBa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1815200" cy="792087"/>
          </a:xfrm>
          <a:prstGeom prst="rect">
            <a:avLst/>
          </a:prstGeom>
        </p:spPr>
      </p:pic>
      <p:pic>
        <p:nvPicPr>
          <p:cNvPr id="7" name="Picture 6" descr="new-m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3540"/>
            <a:ext cx="2364340" cy="5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Example: 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Quantifying Password </a:t>
            </a:r>
            <a:r>
              <a:rPr lang="en-US" dirty="0">
                <a:solidFill>
                  <a:srgbClr val="C80D06"/>
                </a:solidFill>
              </a:rPr>
              <a:t>Strength Meters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9992" b="-59992"/>
          <a:stretch>
            <a:fillRect/>
          </a:stretch>
        </p:blipFill>
        <p:spPr>
          <a:xfrm>
            <a:off x="288032" y="979179"/>
            <a:ext cx="5632402" cy="30976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3"/>
          <a:srcRect t="3253" b="3253"/>
          <a:stretch>
            <a:fillRect/>
          </a:stretch>
        </p:blipFill>
        <p:spPr>
          <a:xfrm>
            <a:off x="6122079" y="1772816"/>
            <a:ext cx="2749590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2366206" y="4221088"/>
            <a:ext cx="3752764" cy="1939090"/>
            <a:chOff x="2229890" y="4874286"/>
            <a:chExt cx="3752764" cy="1939090"/>
          </a:xfrm>
        </p:grpSpPr>
        <p:pic>
          <p:nvPicPr>
            <p:cNvPr id="19" name="Picture 18" descr="EBay_logo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776" y="6176339"/>
              <a:ext cx="1459878" cy="637037"/>
            </a:xfrm>
            <a:prstGeom prst="rect">
              <a:avLst/>
            </a:prstGeom>
          </p:spPr>
        </p:pic>
        <p:pic>
          <p:nvPicPr>
            <p:cNvPr id="20" name="Picture 19" descr="new-ms-logo-transpar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6314446"/>
              <a:ext cx="1901528" cy="406453"/>
            </a:xfrm>
            <a:prstGeom prst="rect">
              <a:avLst/>
            </a:prstGeom>
          </p:spPr>
        </p:pic>
        <p:pic>
          <p:nvPicPr>
            <p:cNvPr id="21" name="Picture 20" descr="google-plus-facebook-twitt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890" y="4874286"/>
              <a:ext cx="3752764" cy="1358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3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241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Application I: Password </a:t>
            </a:r>
            <a:r>
              <a:rPr lang="en-US" dirty="0">
                <a:solidFill>
                  <a:srgbClr val="C80D06"/>
                </a:solidFill>
              </a:rPr>
              <a:t>Strength </a:t>
            </a:r>
            <a:r>
              <a:rPr lang="en-US" dirty="0" smtClean="0">
                <a:solidFill>
                  <a:srgbClr val="C80D06"/>
                </a:solidFill>
              </a:rPr>
              <a:t>Meters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Guessing Attacks w/o Dictionaries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 smtClean="0"/>
              <a:t>eBay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Microsoft</a:t>
            </a:r>
          </a:p>
          <a:p>
            <a:endParaRPr lang="en-US" sz="1800" b="1" dirty="0">
              <a:solidFill>
                <a:schemeClr val="l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Drupal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12414"/>
              </p:ext>
            </p:extLst>
          </p:nvPr>
        </p:nvGraphicFramePr>
        <p:xfrm>
          <a:off x="1403648" y="1817504"/>
          <a:ext cx="50800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139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Invalid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Weak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Strong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76184"/>
              </p:ext>
            </p:extLst>
          </p:nvPr>
        </p:nvGraphicFramePr>
        <p:xfrm>
          <a:off x="1403648" y="3501008"/>
          <a:ext cx="30480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16000"/>
                <a:gridCol w="1016000"/>
                <a:gridCol w="1016000"/>
              </a:tblGrid>
              <a:tr h="139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Weak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84816"/>
              </p:ext>
            </p:extLst>
          </p:nvPr>
        </p:nvGraphicFramePr>
        <p:xfrm>
          <a:off x="1403648" y="5157192"/>
          <a:ext cx="5080000" cy="11074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139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Weak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Good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Strong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=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394925" y="2176899"/>
            <a:ext cx="4121291" cy="4060413"/>
            <a:chOff x="2394925" y="2176899"/>
            <a:chExt cx="4121291" cy="4060413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023942"/>
                </p:ext>
              </p:extLst>
            </p:nvPr>
          </p:nvGraphicFramePr>
          <p:xfrm>
            <a:off x="2816225" y="5983312"/>
            <a:ext cx="19526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81" name="Equation" r:id="rId3" imgW="127000" imgH="165100" progId="Equation.3">
                    <p:embed/>
                  </p:oleObj>
                </mc:Choice>
                <mc:Fallback>
                  <p:oleObj name="Equation" r:id="rId3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16225" y="5983312"/>
                          <a:ext cx="195263" cy="25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2394925" y="2176899"/>
              <a:ext cx="4121291" cy="4041363"/>
              <a:chOff x="2394925" y="2176899"/>
              <a:chExt cx="4121291" cy="4041363"/>
            </a:xfrm>
          </p:grpSpPr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8273147"/>
                  </p:ext>
                </p:extLst>
              </p:nvPr>
            </p:nvGraphicFramePr>
            <p:xfrm>
              <a:off x="2816225" y="4327128"/>
              <a:ext cx="195263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182" name="Equation" r:id="rId5" imgW="127000" imgH="165100" progId="Equation.3">
                      <p:embed/>
                    </p:oleObj>
                  </mc:Choice>
                  <mc:Fallback>
                    <p:oleObj name="Equation" r:id="rId5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816225" y="4327128"/>
                            <a:ext cx="195263" cy="254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0441503"/>
                  </p:ext>
                </p:extLst>
              </p:nvPr>
            </p:nvGraphicFramePr>
            <p:xfrm>
              <a:off x="3835400" y="3954463"/>
              <a:ext cx="195263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3183" name="Equation" r:id="rId7" imgW="127000" imgH="165100" progId="Equation.3">
                      <p:embed/>
                    </p:oleObj>
                  </mc:Choice>
                  <mc:Fallback>
                    <p:oleObj name="Equation" r:id="rId7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835400" y="3954463"/>
                            <a:ext cx="195263" cy="254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" name="Group 4"/>
              <p:cNvGrpSpPr/>
              <p:nvPr/>
            </p:nvGrpSpPr>
            <p:grpSpPr>
              <a:xfrm>
                <a:off x="2394925" y="2176899"/>
                <a:ext cx="4121291" cy="4041363"/>
                <a:chOff x="2394925" y="2176899"/>
                <a:chExt cx="4121291" cy="4041363"/>
              </a:xfrm>
            </p:grpSpPr>
            <p:graphicFrame>
              <p:nvGraphicFramePr>
                <p:cNvPr id="7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93017609"/>
                    </p:ext>
                  </p:extLst>
                </p:nvPr>
              </p:nvGraphicFramePr>
              <p:xfrm>
                <a:off x="2483768" y="2249551"/>
                <a:ext cx="864096" cy="31421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4" name="Equation" r:id="rId9" imgW="558800" imgH="203200" progId="Equation.3">
                        <p:embed/>
                      </p:oleObj>
                    </mc:Choice>
                    <mc:Fallback>
                      <p:oleObj name="Equation" r:id="rId9" imgW="5588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83768" y="2249551"/>
                              <a:ext cx="864096" cy="31421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62068950"/>
                    </p:ext>
                  </p:extLst>
                </p:nvPr>
              </p:nvGraphicFramePr>
              <p:xfrm>
                <a:off x="2394925" y="2565837"/>
                <a:ext cx="1041400" cy="3127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5" name="Equation" r:id="rId11" imgW="673100" imgH="203200" progId="Equation.3">
                        <p:embed/>
                      </p:oleObj>
                    </mc:Choice>
                    <mc:Fallback>
                      <p:oleObj name="Equation" r:id="rId11" imgW="6731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94925" y="2565837"/>
                              <a:ext cx="1041400" cy="3127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" name="Object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0031789"/>
                    </p:ext>
                  </p:extLst>
                </p:nvPr>
              </p:nvGraphicFramePr>
              <p:xfrm>
                <a:off x="3432175" y="2548374"/>
                <a:ext cx="1000125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6" name="Equation" r:id="rId13" imgW="647700" imgH="203200" progId="Equation.3">
                        <p:embed/>
                      </p:oleObj>
                    </mc:Choice>
                    <mc:Fallback>
                      <p:oleObj name="Equation" r:id="rId13" imgW="6477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32175" y="2548374"/>
                              <a:ext cx="1000125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76040299"/>
                    </p:ext>
                  </p:extLst>
                </p:nvPr>
              </p:nvGraphicFramePr>
              <p:xfrm>
                <a:off x="4432300" y="2564249"/>
                <a:ext cx="1001713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7" name="Equation" r:id="rId15" imgW="647700" imgH="203200" progId="Equation.3">
                        <p:embed/>
                      </p:oleObj>
                    </mc:Choice>
                    <mc:Fallback>
                      <p:oleObj name="Equation" r:id="rId15" imgW="6477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32300" y="2564249"/>
                              <a:ext cx="1001713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670434"/>
                    </p:ext>
                  </p:extLst>
                </p:nvPr>
              </p:nvGraphicFramePr>
              <p:xfrm>
                <a:off x="5495454" y="2549962"/>
                <a:ext cx="1020762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8" name="Equation" r:id="rId17" imgW="660400" imgH="203200" progId="Equation.3">
                        <p:embed/>
                      </p:oleObj>
                    </mc:Choice>
                    <mc:Fallback>
                      <p:oleObj name="Equation" r:id="rId17" imgW="6604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95454" y="2549962"/>
                              <a:ext cx="1020762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0102341"/>
                    </p:ext>
                  </p:extLst>
                </p:nvPr>
              </p:nvGraphicFramePr>
              <p:xfrm>
                <a:off x="5514504" y="2176899"/>
                <a:ext cx="981075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29" name="Equation" r:id="rId19" imgW="635000" imgH="203200" progId="Equation.3">
                        <p:embed/>
                      </p:oleObj>
                    </mc:Choice>
                    <mc:Fallback>
                      <p:oleObj name="Equation" r:id="rId19" imgW="6350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4504" y="2176899"/>
                              <a:ext cx="981075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97865985"/>
                    </p:ext>
                  </p:extLst>
                </p:nvPr>
              </p:nvGraphicFramePr>
              <p:xfrm>
                <a:off x="4451350" y="2240399"/>
                <a:ext cx="962025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0" name="Equation" r:id="rId21" imgW="622300" imgH="203200" progId="Equation.3">
                        <p:embed/>
                      </p:oleObj>
                    </mc:Choice>
                    <mc:Fallback>
                      <p:oleObj name="Equation" r:id="rId21" imgW="6223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51350" y="2240399"/>
                              <a:ext cx="962025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6558663"/>
                    </p:ext>
                  </p:extLst>
                </p:nvPr>
              </p:nvGraphicFramePr>
              <p:xfrm>
                <a:off x="3452813" y="2240399"/>
                <a:ext cx="960437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1" name="Equation" r:id="rId23" imgW="622300" imgH="203200" progId="Equation.3">
                        <p:embed/>
                      </p:oleObj>
                    </mc:Choice>
                    <mc:Fallback>
                      <p:oleObj name="Equation" r:id="rId23" imgW="6223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52813" y="2240399"/>
                              <a:ext cx="960437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73424760"/>
                    </p:ext>
                  </p:extLst>
                </p:nvPr>
              </p:nvGraphicFramePr>
              <p:xfrm>
                <a:off x="2444750" y="3933825"/>
                <a:ext cx="942975" cy="3127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2" name="Equation" r:id="rId25" imgW="609600" imgH="203200" progId="Equation.3">
                        <p:embed/>
                      </p:oleObj>
                    </mc:Choice>
                    <mc:Fallback>
                      <p:oleObj name="Equation" r:id="rId25" imgW="6096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4750" y="3933825"/>
                              <a:ext cx="942975" cy="3127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5428062"/>
                    </p:ext>
                  </p:extLst>
                </p:nvPr>
              </p:nvGraphicFramePr>
              <p:xfrm>
                <a:off x="3422650" y="4232275"/>
                <a:ext cx="1020763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3" name="Equation" r:id="rId27" imgW="660400" imgH="203200" progId="Equation.3">
                        <p:embed/>
                      </p:oleObj>
                    </mc:Choice>
                    <mc:Fallback>
                      <p:oleObj name="Equation" r:id="rId27" imgW="6604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22650" y="4232275"/>
                              <a:ext cx="1020763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59589674"/>
                    </p:ext>
                  </p:extLst>
                </p:nvPr>
              </p:nvGraphicFramePr>
              <p:xfrm>
                <a:off x="2447925" y="5589588"/>
                <a:ext cx="936625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4" name="Equation" r:id="rId29" imgW="609600" imgH="203200" progId="Equation.3">
                        <p:embed/>
                      </p:oleObj>
                    </mc:Choice>
                    <mc:Fallback>
                      <p:oleObj name="Equation" r:id="rId29" imgW="6096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7925" y="5589588"/>
                              <a:ext cx="936625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09373327"/>
                    </p:ext>
                  </p:extLst>
                </p:nvPr>
              </p:nvGraphicFramePr>
              <p:xfrm>
                <a:off x="3413125" y="5888038"/>
                <a:ext cx="1038225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5" name="Equation" r:id="rId31" imgW="673100" imgH="203200" progId="Equation.3">
                        <p:embed/>
                      </p:oleObj>
                    </mc:Choice>
                    <mc:Fallback>
                      <p:oleObj name="Equation" r:id="rId31" imgW="6731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13125" y="5888038"/>
                              <a:ext cx="1038225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66994052"/>
                    </p:ext>
                  </p:extLst>
                </p:nvPr>
              </p:nvGraphicFramePr>
              <p:xfrm>
                <a:off x="4432300" y="5903937"/>
                <a:ext cx="1001713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6" name="Equation" r:id="rId33" imgW="647700" imgH="203200" progId="Equation.3">
                        <p:embed/>
                      </p:oleObj>
                    </mc:Choice>
                    <mc:Fallback>
                      <p:oleObj name="Equation" r:id="rId33" imgW="6477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32300" y="5903937"/>
                              <a:ext cx="1001713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71996311"/>
                    </p:ext>
                  </p:extLst>
                </p:nvPr>
              </p:nvGraphicFramePr>
              <p:xfrm>
                <a:off x="5445415" y="5875799"/>
                <a:ext cx="1020762" cy="3143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437" name="Equation" r:id="rId35" imgW="660400" imgH="203200" progId="Equation.3">
                        <p:embed/>
                      </p:oleObj>
                    </mc:Choice>
                    <mc:Fallback>
                      <p:oleObj name="Equation" r:id="rId35" imgW="6604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445415" y="5875799"/>
                              <a:ext cx="1020762" cy="3143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51649520"/>
                  </p:ext>
                </p:extLst>
              </p:nvPr>
            </p:nvGraphicFramePr>
            <p:xfrm>
              <a:off x="5842000" y="5621685"/>
              <a:ext cx="195263" cy="25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38" name="Equation" r:id="rId37" imgW="127000" imgH="165100" progId="Equation.3">
                      <p:embed/>
                    </p:oleObj>
                  </mc:Choice>
                  <mc:Fallback>
                    <p:oleObj name="Equation" r:id="rId37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8"/>
                          <a:stretch>
                            <a:fillRect/>
                          </a:stretch>
                        </p:blipFill>
                        <p:spPr>
                          <a:xfrm>
                            <a:off x="5842000" y="5621685"/>
                            <a:ext cx="195263" cy="255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742756"/>
                  </p:ext>
                </p:extLst>
              </p:nvPr>
            </p:nvGraphicFramePr>
            <p:xfrm>
              <a:off x="4833938" y="5608638"/>
              <a:ext cx="196850" cy="25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39" name="Equation" r:id="rId39" imgW="127000" imgH="165100" progId="Equation.3">
                      <p:embed/>
                    </p:oleObj>
                  </mc:Choice>
                  <mc:Fallback>
                    <p:oleObj name="Equation" r:id="rId39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0"/>
                          <a:stretch>
                            <a:fillRect/>
                          </a:stretch>
                        </p:blipFill>
                        <p:spPr>
                          <a:xfrm>
                            <a:off x="4833938" y="5608638"/>
                            <a:ext cx="196850" cy="255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2214184"/>
                  </p:ext>
                </p:extLst>
              </p:nvPr>
            </p:nvGraphicFramePr>
            <p:xfrm>
              <a:off x="3835400" y="5608638"/>
              <a:ext cx="195263" cy="255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40" name="Equation" r:id="rId41" imgW="127000" imgH="165100" progId="Equation.3">
                      <p:embed/>
                    </p:oleObj>
                  </mc:Choice>
                  <mc:Fallback>
                    <p:oleObj name="Equation" r:id="rId41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2"/>
                          <a:stretch>
                            <a:fillRect/>
                          </a:stretch>
                        </p:blipFill>
                        <p:spPr>
                          <a:xfrm>
                            <a:off x="3835400" y="5608638"/>
                            <a:ext cx="195263" cy="2555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" name="Rounded Rectangle 8"/>
          <p:cNvSpPr/>
          <p:nvPr/>
        </p:nvSpPr>
        <p:spPr>
          <a:xfrm flipH="1">
            <a:off x="4427984" y="2548374"/>
            <a:ext cx="2101848" cy="37657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flipH="1">
            <a:off x="3422649" y="4208463"/>
            <a:ext cx="1009651" cy="387068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flipH="1">
            <a:off x="2394924" y="1771134"/>
            <a:ext cx="1063489" cy="1297826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flipH="1">
            <a:off x="3406108" y="5157191"/>
            <a:ext cx="1089786" cy="1224977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52" y="1328811"/>
            <a:ext cx="8351912" cy="512452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many of these also exist in </a:t>
            </a:r>
            <a:r>
              <a:rPr lang="en-US" dirty="0" err="1"/>
              <a:t>JtR</a:t>
            </a:r>
            <a:r>
              <a:rPr lang="en-US" dirty="0"/>
              <a:t> </a:t>
            </a:r>
            <a:r>
              <a:rPr lang="en-US" dirty="0" smtClean="0"/>
              <a:t>Database?</a:t>
            </a:r>
            <a:endParaRPr lang="en-US" dirty="0"/>
          </a:p>
          <a:p>
            <a:pPr lvl="1"/>
            <a:r>
              <a:rPr lang="en-US" dirty="0"/>
              <a:t>Password database dictionary of </a:t>
            </a:r>
            <a:r>
              <a:rPr lang="en-US" dirty="0">
                <a:solidFill>
                  <a:srgbClr val="FF0000"/>
                </a:solidFill>
              </a:rPr>
              <a:t>3,106</a:t>
            </a:r>
            <a:r>
              <a:rPr lang="en-US" dirty="0"/>
              <a:t> words</a:t>
            </a:r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6110" y="1536580"/>
            <a:ext cx="4153239" cy="2952328"/>
          </a:xfrm>
          <a:prstGeom prst="roundRect">
            <a:avLst/>
          </a:prstGeom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55265" y="1536580"/>
            <a:ext cx="4153239" cy="2952328"/>
            <a:chOff x="4788024" y="3012744"/>
            <a:chExt cx="4153239" cy="2952328"/>
          </a:xfrm>
        </p:grpSpPr>
        <p:sp>
          <p:nvSpPr>
            <p:cNvPr id="14" name="Rounded Rectangle 13"/>
            <p:cNvSpPr/>
            <p:nvPr/>
          </p:nvSpPr>
          <p:spPr>
            <a:xfrm>
              <a:off x="4788024" y="3012744"/>
              <a:ext cx="4153239" cy="2952328"/>
            </a:xfrm>
            <a:prstGeom prst="roundRect">
              <a:avLst/>
            </a:prstGeom>
            <a:ln w="38100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Content Placeholder 7" descr="johntheripper1_10_design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" b="313"/>
            <a:stretch/>
          </p:blipFill>
          <p:spPr>
            <a:xfrm>
              <a:off x="6537231" y="3591233"/>
              <a:ext cx="2011824" cy="1817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Application I: Password </a:t>
            </a:r>
            <a:r>
              <a:rPr lang="en-US" dirty="0">
                <a:solidFill>
                  <a:srgbClr val="C80D06"/>
                </a:solidFill>
              </a:rPr>
              <a:t>Strength </a:t>
            </a:r>
            <a:r>
              <a:rPr lang="en-US" dirty="0" smtClean="0">
                <a:solidFill>
                  <a:srgbClr val="C80D06"/>
                </a:solidFill>
              </a:rPr>
              <a:t>Meters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Guessing Attacks with Dictionaries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8801" y="2144409"/>
            <a:ext cx="261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STRONG PASSWORDS</a:t>
            </a:r>
            <a:endParaRPr lang="en-US" sz="3600" dirty="0"/>
          </a:p>
        </p:txBody>
      </p:sp>
      <p:sp>
        <p:nvSpPr>
          <p:cNvPr id="16" name="Rounded Rectangle 15"/>
          <p:cNvSpPr/>
          <p:nvPr/>
        </p:nvSpPr>
        <p:spPr>
          <a:xfrm>
            <a:off x="3443097" y="1536580"/>
            <a:ext cx="1656184" cy="2952328"/>
          </a:xfrm>
          <a:prstGeom prst="roundRect">
            <a:avLst/>
          </a:prstGeom>
          <a:solidFill>
            <a:srgbClr val="FFCC66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smaller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better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9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713E-6 3.04187E-6 L -0.15619 -0.0023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Application I: </a:t>
            </a:r>
            <a:r>
              <a:rPr lang="en-US" dirty="0">
                <a:solidFill>
                  <a:srgbClr val="C80D06"/>
                </a:solidFill>
              </a:rPr>
              <a:t>Password Strength Meter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63748"/>
              </p:ext>
            </p:extLst>
          </p:nvPr>
        </p:nvGraphicFramePr>
        <p:xfrm>
          <a:off x="323529" y="1371601"/>
          <a:ext cx="5256582" cy="4953000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752194"/>
                <a:gridCol w="1752194"/>
                <a:gridCol w="1752194"/>
              </a:tblGrid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Website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Strength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Total (L = 1..10)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5920">
                <a:tc rowSpan="4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Invalid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2678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Weak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413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Medium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Strong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rowSpan="4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Weak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2640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Mediu</a:t>
                      </a:r>
                      <a:r>
                        <a:rPr lang="en-US" sz="1900" baseline="0" dirty="0" smtClean="0"/>
                        <a:t>m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461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Good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Best 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rowSpan="4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Weak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936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Fair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1974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Good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369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Strong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</a:t>
                      </a:r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9815" y="1373121"/>
            <a:ext cx="3322704" cy="230832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Drupal will be 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more vulnerable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JtR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dictionary 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 descr="drupal1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0" y="4841829"/>
            <a:ext cx="1157660" cy="1467491"/>
          </a:xfrm>
          <a:prstGeom prst="rect">
            <a:avLst/>
          </a:prstGeom>
        </p:spPr>
      </p:pic>
      <p:pic>
        <p:nvPicPr>
          <p:cNvPr id="10" name="Picture 9" descr="EBa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1815200" cy="792087"/>
          </a:xfrm>
          <a:prstGeom prst="rect">
            <a:avLst/>
          </a:prstGeom>
        </p:spPr>
      </p:pic>
      <p:pic>
        <p:nvPicPr>
          <p:cNvPr id="11" name="Picture 10" descr="new-ms-logo-transpar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2" y="3674014"/>
            <a:ext cx="1625180" cy="3473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flipH="1">
            <a:off x="2085447" y="3639770"/>
            <a:ext cx="3494663" cy="43204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flipH="1">
            <a:off x="2051720" y="2492896"/>
            <a:ext cx="3494663" cy="43204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flipH="1">
            <a:off x="2051718" y="5157192"/>
            <a:ext cx="3494663" cy="79208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H="1">
            <a:off x="2051719" y="5949280"/>
            <a:ext cx="3528387" cy="407071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Application II: Quantifying Side Channel Leakage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22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28722" y="4986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55576" y="5250904"/>
            <a:ext cx="7571184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Hypervisor &amp; Hardware</a:t>
            </a:r>
            <a:endParaRPr lang="en-US" sz="4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2" idx="1"/>
            <a:endCxn id="25" idx="0"/>
          </p:cNvCxnSpPr>
          <p:nvPr/>
        </p:nvCxnSpPr>
        <p:spPr>
          <a:xfrm flipH="1">
            <a:off x="4541168" y="3837351"/>
            <a:ext cx="2012032" cy="1413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25" idx="0"/>
          </p:cNvCxnSpPr>
          <p:nvPr/>
        </p:nvCxnSpPr>
        <p:spPr>
          <a:xfrm>
            <a:off x="2627784" y="3789040"/>
            <a:ext cx="1913384" cy="14618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9592" y="4077072"/>
            <a:ext cx="2448272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Side Channel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Attacks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7644" y="1804384"/>
            <a:ext cx="2520280" cy="2023565"/>
            <a:chOff x="1367644" y="1804384"/>
            <a:chExt cx="2520280" cy="2023565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1619672" y="1804384"/>
              <a:ext cx="2016224" cy="1984656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122043796_amazoncom-red-devil-evil-cartoon-kids-car-bumper-stick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63344" y="1948400"/>
              <a:ext cx="1332686" cy="1332686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367644" y="2996952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Malicious </a:t>
              </a:r>
            </a:p>
            <a:p>
              <a:pPr algn="ctr"/>
              <a:r>
                <a:rPr lang="en-US" sz="2400" dirty="0" smtClean="0"/>
                <a:t>VM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93060" y="1852695"/>
            <a:ext cx="2520280" cy="2047262"/>
            <a:chOff x="5293060" y="1852695"/>
            <a:chExt cx="2520280" cy="2047262"/>
          </a:xfrm>
        </p:grpSpPr>
        <p:sp>
          <p:nvSpPr>
            <p:cNvPr id="18" name="Vertical Scroll 17"/>
            <p:cNvSpPr/>
            <p:nvPr/>
          </p:nvSpPr>
          <p:spPr>
            <a:xfrm>
              <a:off x="5869704" y="2068719"/>
              <a:ext cx="1340458" cy="1056423"/>
            </a:xfrm>
            <a:prstGeom prst="verticalScroll">
              <a:avLst>
                <a:gd name="adj" fmla="val 17509"/>
              </a:avLst>
            </a:prstGeom>
            <a:ln/>
            <a:effectLst>
              <a:outerShdw blurRad="101600" dist="1016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5625986" y="1852695"/>
              <a:ext cx="1854427" cy="1984656"/>
            </a:xfrm>
            <a:prstGeom prst="round2SameRect">
              <a:avLst/>
            </a:prstGeom>
            <a:noFill/>
            <a:ln w="38100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93060" y="3068960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Web Server</a:t>
              </a:r>
            </a:p>
            <a:p>
              <a:pPr algn="ctr"/>
              <a:r>
                <a:rPr lang="en-US" sz="2400" dirty="0" smtClean="0"/>
                <a:t>VM</a:t>
              </a:r>
              <a:endParaRPr lang="en-US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0656" y="4077072"/>
            <a:ext cx="244827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Sensitive Execution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1168" y="1456323"/>
            <a:ext cx="4509380" cy="470898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input=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readline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file);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strstr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(input,'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\n'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lines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++;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strstr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input, '\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r')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|| </a:t>
            </a: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strstr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(input, '\f')) {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linepos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linelength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linelength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linepos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linepos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words++;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strstr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(input, '\t') {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linepos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+= 8 -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linepos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% 8);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words++;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write_counts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(lines, words);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8722" y="2140727"/>
            <a:ext cx="1255446" cy="3521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60032" y="3940927"/>
            <a:ext cx="1160147" cy="3521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5757746"/>
            <a:ext cx="4173606" cy="40755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084168" y="3429000"/>
            <a:ext cx="3082292" cy="1485203"/>
            <a:chOff x="3382885" y="2784811"/>
            <a:chExt cx="3704436" cy="2197583"/>
          </a:xfrm>
        </p:grpSpPr>
        <p:sp>
          <p:nvSpPr>
            <p:cNvPr id="33" name="Rectangle 32"/>
            <p:cNvSpPr/>
            <p:nvPr/>
          </p:nvSpPr>
          <p:spPr>
            <a:xfrm>
              <a:off x="3382885" y="2784811"/>
              <a:ext cx="3704436" cy="2197583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ch1 = \n    </a:t>
              </a:r>
            </a:p>
            <a:p>
              <a:r>
                <a:rPr lang="en-US" sz="2800" dirty="0">
                  <a:solidFill>
                    <a:srgbClr val="000000"/>
                  </a:solidFill>
                </a:rPr>
                <a:t>ch2 = \r|\f</a:t>
              </a:r>
            </a:p>
            <a:p>
              <a:r>
                <a:rPr lang="en-US" sz="2800" dirty="0">
                  <a:solidFill>
                    <a:srgbClr val="000000"/>
                  </a:solidFill>
                </a:rPr>
                <a:t>INPUT     </a:t>
              </a:r>
              <a:r>
                <a:rPr lang="en-US" sz="2800" dirty="0" smtClean="0">
                  <a:solidFill>
                    <a:srgbClr val="000000"/>
                  </a:solidFill>
                </a:rPr>
                <a:t>(</a:t>
              </a:r>
              <a:r>
                <a:rPr lang="en-US" sz="2800" dirty="0">
                  <a:solidFill>
                    <a:srgbClr val="000000"/>
                  </a:solidFill>
                </a:rPr>
                <a:t>ch1|ch2)*</a:t>
              </a: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714813"/>
                </p:ext>
              </p:extLst>
            </p:nvPr>
          </p:nvGraphicFramePr>
          <p:xfrm>
            <a:off x="4559528" y="4383012"/>
            <a:ext cx="364232" cy="364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88" name="Equation" r:id="rId4" imgW="152400" imgH="152400" progId="Equation.3">
                    <p:embed/>
                  </p:oleObj>
                </mc:Choice>
                <mc:Fallback>
                  <p:oleObj name="Equation" r:id="rId4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559528" y="4383012"/>
                          <a:ext cx="364232" cy="3642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5980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27" grpId="0" animBg="1"/>
      <p:bldP spid="29" grpId="0" animBg="1"/>
      <p:bldP spid="6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80D06"/>
                </a:solidFill>
              </a:rPr>
              <a:t>Application II: Quantifying Side Channel Leakage</a:t>
            </a:r>
            <a:endParaRPr lang="en-US" sz="3600" dirty="0"/>
          </a:p>
        </p:txBody>
      </p:sp>
      <p:sp>
        <p:nvSpPr>
          <p:cNvPr id="15" name="Down Arrow 14"/>
          <p:cNvSpPr/>
          <p:nvPr/>
        </p:nvSpPr>
        <p:spPr>
          <a:xfrm>
            <a:off x="6464639" y="4873756"/>
            <a:ext cx="431024" cy="5523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22043796_amazoncom-red-devil-evil-cartoon-kids-car-bumper-sti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9038" y="1052736"/>
            <a:ext cx="1728192" cy="1728192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6428134" y="3591015"/>
            <a:ext cx="431024" cy="49065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15132" y="4081668"/>
            <a:ext cx="208823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SMC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15132" y="5426060"/>
            <a:ext cx="208823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many?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32040" y="2636908"/>
            <a:ext cx="3367278" cy="954107"/>
            <a:chOff x="-3280350" y="3707091"/>
            <a:chExt cx="3367278" cy="940461"/>
          </a:xfrm>
        </p:grpSpPr>
        <p:sp>
          <p:nvSpPr>
            <p:cNvPr id="22" name="Rectangle 21"/>
            <p:cNvSpPr/>
            <p:nvPr/>
          </p:nvSpPr>
          <p:spPr>
            <a:xfrm>
              <a:off x="-3280350" y="3707091"/>
              <a:ext cx="3367278" cy="940461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ch1 = \n    ch2 = \r|\f</a:t>
              </a:r>
            </a:p>
            <a:p>
              <a:r>
                <a:rPr lang="en-US" sz="2800" dirty="0">
                  <a:solidFill>
                    <a:srgbClr val="000000"/>
                  </a:solidFill>
                </a:rPr>
                <a:t>INPUT      (ch1|ch2)*</a:t>
              </a: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227965"/>
                </p:ext>
              </p:extLst>
            </p:nvPr>
          </p:nvGraphicFramePr>
          <p:xfrm>
            <a:off x="-2276430" y="4203942"/>
            <a:ext cx="364232" cy="364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75" name="Equation" r:id="rId4" imgW="152400" imgH="152400" progId="Equation.3">
                    <p:embed/>
                  </p:oleObj>
                </mc:Choice>
                <mc:Fallback>
                  <p:oleObj name="Equation" r:id="rId4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2276430" y="4203942"/>
                          <a:ext cx="364232" cy="364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5" name="Straight Connector 24"/>
          <p:cNvCxnSpPr/>
          <p:nvPr/>
        </p:nvCxnSpPr>
        <p:spPr>
          <a:xfrm>
            <a:off x="4499992" y="1700808"/>
            <a:ext cx="0" cy="3240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1932578" y="4873756"/>
            <a:ext cx="431024" cy="5523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122043796_amazoncom-red-devil-evil-cartoon-kids-car-bumper-sti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558" y="1052736"/>
            <a:ext cx="1728192" cy="1728192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>
            <a:off x="1896073" y="3510485"/>
            <a:ext cx="431024" cy="49917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83071" y="4081668"/>
            <a:ext cx="208823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SMC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58945" y="5426060"/>
            <a:ext cx="222780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many?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27584" y="2852933"/>
            <a:ext cx="2343719" cy="523220"/>
            <a:chOff x="-3280350" y="4056599"/>
            <a:chExt cx="3367278" cy="515737"/>
          </a:xfrm>
        </p:grpSpPr>
        <p:sp>
          <p:nvSpPr>
            <p:cNvPr id="37" name="Rectangle 36"/>
            <p:cNvSpPr/>
            <p:nvPr/>
          </p:nvSpPr>
          <p:spPr>
            <a:xfrm>
              <a:off x="-3280350" y="4056599"/>
              <a:ext cx="3367278" cy="515737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INPUT      .*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5291878"/>
                </p:ext>
              </p:extLst>
            </p:nvPr>
          </p:nvGraphicFramePr>
          <p:xfrm>
            <a:off x="-1782381" y="4127580"/>
            <a:ext cx="364233" cy="364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76" name="Equation" r:id="rId6" imgW="152400" imgH="152400" progId="Equation.3">
                    <p:embed/>
                  </p:oleObj>
                </mc:Choice>
                <mc:Fallback>
                  <p:oleObj name="Equation" r:id="rId6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1782381" y="4127580"/>
                          <a:ext cx="364233" cy="364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Oval 38"/>
          <p:cNvSpPr/>
          <p:nvPr/>
        </p:nvSpPr>
        <p:spPr>
          <a:xfrm>
            <a:off x="3864329" y="5301208"/>
            <a:ext cx="1271327" cy="865584"/>
          </a:xfrm>
          <a:prstGeom prst="ellipse">
            <a:avLst/>
          </a:prstGeom>
          <a:ln w="76200" cmpd="sng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4000" dirty="0" smtClean="0"/>
              <a:t>X - Y</a:t>
            </a:r>
            <a:endParaRPr lang="en-US" sz="11500" dirty="0"/>
          </a:p>
        </p:txBody>
      </p:sp>
      <p:sp>
        <p:nvSpPr>
          <p:cNvPr id="42" name="TextBox 41"/>
          <p:cNvSpPr txBox="1"/>
          <p:nvPr/>
        </p:nvSpPr>
        <p:spPr>
          <a:xfrm>
            <a:off x="967868" y="5425861"/>
            <a:ext cx="221235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baseline="30000" dirty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15132" y="5426060"/>
            <a:ext cx="212522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2</a:t>
            </a:r>
            <a:r>
              <a:rPr lang="en-US" sz="2800" baseline="30000" dirty="0" smtClean="0">
                <a:solidFill>
                  <a:schemeClr val="tx1"/>
                </a:solidFill>
              </a:rPr>
              <a:t>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7" grpId="0" animBg="1"/>
      <p:bldP spid="30" grpId="0" animBg="1"/>
      <p:bldP spid="31" grpId="0" animBg="1"/>
      <p:bldP spid="32" grpId="0" animBg="1"/>
      <p:bldP spid="39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80D06"/>
                </a:solidFill>
              </a:rPr>
              <a:t>Application II: Quantifying Side Channel Leakage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87516"/>
              </p:ext>
            </p:extLst>
          </p:nvPr>
        </p:nvGraphicFramePr>
        <p:xfrm>
          <a:off x="309444" y="1115616"/>
          <a:ext cx="8712968" cy="555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7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50" y="2780928"/>
            <a:ext cx="9180512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80D06"/>
                </a:solidFill>
              </a:rPr>
              <a:t>Tool Evaluation</a:t>
            </a:r>
            <a:endParaRPr lang="en-US" sz="6000" dirty="0">
              <a:solidFill>
                <a:srgbClr val="C80D0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5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Result I: Speed</a:t>
            </a:r>
            <a:endParaRPr lang="en-US" dirty="0">
              <a:solidFill>
                <a:srgbClr val="C80D06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496967"/>
              </p:ext>
            </p:extLst>
          </p:nvPr>
        </p:nvGraphicFramePr>
        <p:xfrm>
          <a:off x="1163961" y="1799456"/>
          <a:ext cx="6936431" cy="2133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80047"/>
                <a:gridCol w="650637"/>
                <a:gridCol w="1324936"/>
                <a:gridCol w="1480811"/>
              </a:tblGrid>
              <a:tr h="35723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0000"/>
                          </a:solidFill>
                        </a:rPr>
                        <a:t>len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SMC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rgbClr val="000000"/>
                          </a:solidFill>
                        </a:rPr>
                        <a:t>FuzzBALL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Obscure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0.5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 </a:t>
                      </a:r>
                      <a:r>
                        <a:rPr lang="en-US" sz="2200" dirty="0" err="1" smtClean="0"/>
                        <a:t>Hrs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u="none" strike="noStrike" kern="1200" baseline="0" dirty="0" err="1" smtClean="0"/>
                        <a:t>strstr</a:t>
                      </a:r>
                      <a:r>
                        <a:rPr lang="en-US" sz="2200" u="none" strike="noStrike" kern="1200" baseline="0" dirty="0" smtClean="0"/>
                        <a:t>(input, "</a:t>
                      </a:r>
                      <a:r>
                        <a:rPr lang="en-US" sz="2200" u="none" strike="noStrike" kern="1200" baseline="0" dirty="0" err="1" smtClean="0"/>
                        <a:t>abc</a:t>
                      </a:r>
                      <a:r>
                        <a:rPr lang="en-US" sz="2200" u="none" strike="noStrike" kern="1200" baseline="0" dirty="0" smtClean="0"/>
                        <a:t>")!=NULL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0.4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2Hrs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77">
                <a:tc>
                  <a:txBody>
                    <a:bodyPr/>
                    <a:lstStyle/>
                    <a:p>
                      <a:r>
                        <a:rPr lang="en-US" sz="2200" u="none" strike="noStrike" kern="1200" baseline="0" dirty="0" err="1" smtClean="0"/>
                        <a:t>strstr</a:t>
                      </a:r>
                      <a:r>
                        <a:rPr lang="en-US" sz="2200" u="none" strike="noStrike" kern="1200" baseline="0" dirty="0" smtClean="0"/>
                        <a:t>(input, "</a:t>
                      </a:r>
                      <a:r>
                        <a:rPr lang="en-US" sz="2200" u="none" strike="noStrike" kern="1200" baseline="0" dirty="0" err="1" smtClean="0"/>
                        <a:t>abc</a:t>
                      </a:r>
                      <a:r>
                        <a:rPr lang="en-US" sz="2200" u="none" strike="noStrike" kern="1200" baseline="0" dirty="0" smtClean="0"/>
                        <a:t>")!=NULL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0.5 sec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150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u="none" strike="noStrike" kern="1200" baseline="0" dirty="0" smtClean="0"/>
                        <a:t>match regex(input, "(</a:t>
                      </a:r>
                      <a:r>
                        <a:rPr lang="en-US" sz="2200" u="none" strike="noStrike" kern="1200" baseline="0" dirty="0" err="1" smtClean="0"/>
                        <a:t>a|b</a:t>
                      </a:r>
                      <a:r>
                        <a:rPr lang="en-US" sz="2200" u="none" strike="noStrike" kern="1200" baseline="0" dirty="0" smtClean="0"/>
                        <a:t>)*")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0.4 sec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 </a:t>
                      </a:r>
                      <a:r>
                        <a:rPr lang="en-US" sz="2200" dirty="0" err="1" smtClean="0"/>
                        <a:t>Hrs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668850"/>
              </p:ext>
            </p:extLst>
          </p:nvPr>
        </p:nvGraphicFramePr>
        <p:xfrm>
          <a:off x="1163960" y="4509120"/>
          <a:ext cx="6936432" cy="21389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80048"/>
                <a:gridCol w="648072"/>
                <a:gridCol w="1296144"/>
                <a:gridCol w="1512168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rgbClr val="000000"/>
                          </a:solidFill>
                        </a:rPr>
                        <a:t>len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SMC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QUAIL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strstr</a:t>
                      </a:r>
                      <a:r>
                        <a:rPr lang="en-US" sz="2200" dirty="0" smtClean="0"/>
                        <a:t>(input, "</a:t>
                      </a:r>
                      <a:r>
                        <a:rPr lang="en-US" sz="2200" dirty="0" err="1" smtClean="0"/>
                        <a:t>ab</a:t>
                      </a:r>
                      <a:r>
                        <a:rPr lang="en-US" sz="2200" dirty="0" smtClean="0"/>
                        <a:t>")=2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 smtClean="0"/>
                        <a:t>6.1 sec</a:t>
                      </a:r>
                      <a:endParaRPr lang="en-US" sz="2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60"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 err="1" smtClean="0"/>
                        <a:t>strstr</a:t>
                      </a:r>
                      <a:r>
                        <a:rPr lang="en-US" sz="2200" dirty="0" smtClean="0"/>
                        <a:t>(input, "</a:t>
                      </a:r>
                      <a:r>
                        <a:rPr lang="en-US" sz="2200" dirty="0" err="1" smtClean="0"/>
                        <a:t>ab</a:t>
                      </a:r>
                      <a:r>
                        <a:rPr lang="en-US" sz="2200" dirty="0" smtClean="0"/>
                        <a:t>")=2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0.2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648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77"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 err="1" smtClean="0"/>
                        <a:t>input.contains</a:t>
                      </a:r>
                      <a:r>
                        <a:rPr lang="en-US" sz="2200" dirty="0" smtClean="0"/>
                        <a:t>("</a:t>
                      </a:r>
                      <a:r>
                        <a:rPr lang="en-US" sz="2200" dirty="0" err="1" smtClean="0"/>
                        <a:t>ab</a:t>
                      </a:r>
                      <a:r>
                        <a:rPr lang="en-US" sz="2200" dirty="0" smtClean="0"/>
                        <a:t>")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0.3 sec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5.1 sec 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input.contains</a:t>
                      </a:r>
                      <a:r>
                        <a:rPr lang="en-US" sz="2200" dirty="0" smtClean="0"/>
                        <a:t>("</a:t>
                      </a:r>
                      <a:r>
                        <a:rPr lang="en-US" sz="2200" dirty="0" err="1" smtClean="0"/>
                        <a:t>ab</a:t>
                      </a:r>
                      <a:r>
                        <a:rPr lang="en-US" sz="2200" dirty="0" smtClean="0"/>
                        <a:t>")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7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0.3 sec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606 sec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904" y="1196752"/>
            <a:ext cx="520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SMC vs. </a:t>
            </a:r>
            <a:r>
              <a:rPr lang="en-US" sz="2800" dirty="0" err="1" smtClean="0"/>
              <a:t>FuzzBALL</a:t>
            </a:r>
            <a:r>
              <a:rPr lang="en-US" sz="2800" dirty="0" smtClean="0"/>
              <a:t> </a:t>
            </a:r>
            <a:r>
              <a:rPr lang="en-US" i="1" dirty="0"/>
              <a:t>[PLAS’ 09]</a:t>
            </a:r>
            <a:r>
              <a:rPr lang="en-US" sz="2800" i="1" dirty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9904" y="3933056"/>
            <a:ext cx="477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SMC vs. QUAIL </a:t>
            </a:r>
            <a:r>
              <a:rPr lang="en-US" i="1" dirty="0" smtClean="0"/>
              <a:t>[CAV’ 13] </a:t>
            </a:r>
            <a:endParaRPr lang="en-US" sz="2800" i="1" dirty="0"/>
          </a:p>
        </p:txBody>
      </p:sp>
      <p:sp>
        <p:nvSpPr>
          <p:cNvPr id="9" name="Rounded Rectangle 8"/>
          <p:cNvSpPr/>
          <p:nvPr/>
        </p:nvSpPr>
        <p:spPr>
          <a:xfrm flipH="1">
            <a:off x="4576150" y="2635230"/>
            <a:ext cx="3524239" cy="86577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4576150" y="4893008"/>
            <a:ext cx="3528392" cy="86577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flipH="1">
            <a:off x="4576150" y="5774477"/>
            <a:ext cx="3528392" cy="865778"/>
          </a:xfrm>
          <a:prstGeom prst="roundRect">
            <a:avLst/>
          </a:prstGeom>
          <a:noFill/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7384"/>
            <a:ext cx="9000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Result II: Expressiveness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(JavaScript Applications &amp; UNIX utilities)</a:t>
            </a:r>
            <a:endParaRPr lang="en-US" dirty="0">
              <a:solidFill>
                <a:srgbClr val="C80D06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46992220"/>
              </p:ext>
            </p:extLst>
          </p:nvPr>
        </p:nvGraphicFramePr>
        <p:xfrm>
          <a:off x="381000" y="1145403"/>
          <a:ext cx="4828236" cy="464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208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821006"/>
              </p:ext>
            </p:extLst>
          </p:nvPr>
        </p:nvGraphicFramePr>
        <p:xfrm>
          <a:off x="395536" y="1527437"/>
          <a:ext cx="3614936" cy="366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70140"/>
              </p:ext>
            </p:extLst>
          </p:nvPr>
        </p:nvGraphicFramePr>
        <p:xfrm>
          <a:off x="4010472" y="1556636"/>
          <a:ext cx="5133528" cy="374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683568" y="5161757"/>
            <a:ext cx="27646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18,901 JavaScript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Benchmarks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325803"/>
            <a:ext cx="363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Frequency of Constraints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5203" y="5166226"/>
            <a:ext cx="286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UNIX Case </a:t>
            </a:r>
            <a:r>
              <a:rPr lang="en-US" sz="2800" dirty="0"/>
              <a:t>studies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2492896"/>
            <a:ext cx="43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2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Result </a:t>
            </a:r>
            <a:r>
              <a:rPr lang="en-US" dirty="0" smtClean="0">
                <a:solidFill>
                  <a:srgbClr val="C80D06"/>
                </a:solidFill>
              </a:rPr>
              <a:t>III: </a:t>
            </a:r>
            <a:r>
              <a:rPr lang="en-US" dirty="0">
                <a:solidFill>
                  <a:srgbClr val="C80D06"/>
                </a:solidFill>
              </a:rPr>
              <a:t>Precision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528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2800" dirty="0"/>
              <a:t>SMC vs. </a:t>
            </a:r>
            <a:r>
              <a:rPr lang="en-US" sz="2800" dirty="0" smtClean="0"/>
              <a:t>Castro </a:t>
            </a:r>
            <a:r>
              <a:rPr lang="en-US" sz="2800" i="1" dirty="0" smtClean="0"/>
              <a:t>et al. </a:t>
            </a:r>
            <a:r>
              <a:rPr lang="en-US" i="1" dirty="0"/>
              <a:t>[ASPLOS ‘08]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140968"/>
            <a:ext cx="520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SMC vs. </a:t>
            </a:r>
            <a:r>
              <a:rPr lang="en-US" sz="2800" dirty="0" err="1" smtClean="0"/>
              <a:t>FuzzBALL</a:t>
            </a:r>
            <a:r>
              <a:rPr lang="en-US" sz="2800" dirty="0" smtClean="0"/>
              <a:t> </a:t>
            </a:r>
            <a:r>
              <a:rPr lang="en-US" i="1" dirty="0" smtClean="0"/>
              <a:t>[</a:t>
            </a:r>
            <a:r>
              <a:rPr lang="en-US" i="1" dirty="0"/>
              <a:t>PLAS’ 09] </a:t>
            </a:r>
            <a:r>
              <a:rPr lang="en-US" i="1" dirty="0" smtClean="0"/>
              <a:t> </a:t>
            </a:r>
            <a:endParaRPr lang="en-US" sz="2800" i="1" dirty="0"/>
          </a:p>
        </p:txBody>
      </p:sp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52010"/>
              </p:ext>
            </p:extLst>
          </p:nvPr>
        </p:nvGraphicFramePr>
        <p:xfrm>
          <a:off x="923256" y="3645024"/>
          <a:ext cx="7653541" cy="2590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49281"/>
                <a:gridCol w="655175"/>
                <a:gridCol w="812604"/>
                <a:gridCol w="1346945"/>
                <a:gridCol w="1389536"/>
              </a:tblGrid>
              <a:tr h="393186"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len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SMC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rgbClr val="000000"/>
                          </a:solidFill>
                        </a:rPr>
                        <a:t>FuzzBALL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Bits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ε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-precise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Obscure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0.06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 b="0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</a:rPr>
                        <a:t> 2 </a:t>
                      </a:r>
                      <a:r>
                        <a:rPr lang="en-US" sz="2200" b="0" baseline="0" dirty="0" err="1" smtClean="0">
                          <a:solidFill>
                            <a:srgbClr val="000000"/>
                          </a:solidFill>
                        </a:rPr>
                        <a:t>Hrs</a:t>
                      </a:r>
                      <a:endParaRPr lang="en-US" sz="22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9">
                <a:tc>
                  <a:txBody>
                    <a:bodyPr/>
                    <a:lstStyle/>
                    <a:p>
                      <a:r>
                        <a:rPr lang="en-US" sz="2200" u="none" strike="noStrike" kern="1200" baseline="0" dirty="0" err="1" smtClean="0"/>
                        <a:t>strstr</a:t>
                      </a:r>
                      <a:r>
                        <a:rPr lang="en-US" sz="2200" u="none" strike="noStrike" kern="1200" baseline="0" dirty="0" smtClean="0"/>
                        <a:t>(input, "</a:t>
                      </a:r>
                      <a:r>
                        <a:rPr lang="en-US" sz="2200" u="none" strike="noStrike" kern="1200" baseline="0" dirty="0" err="1" smtClean="0"/>
                        <a:t>abc</a:t>
                      </a:r>
                      <a:r>
                        <a:rPr lang="en-US" sz="2200" u="none" strike="noStrike" kern="1200" baseline="0" dirty="0" smtClean="0"/>
                        <a:t>")!=NULL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22.4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</a:rPr>
                        <a:t> 2 </a:t>
                      </a:r>
                      <a:r>
                        <a:rPr lang="en-US" sz="2200" b="0" baseline="0" dirty="0" err="1" smtClean="0">
                          <a:solidFill>
                            <a:srgbClr val="000000"/>
                          </a:solidFill>
                        </a:rPr>
                        <a:t>Hrs</a:t>
                      </a:r>
                      <a:endParaRPr 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kern="1200" baseline="0" dirty="0" err="1" smtClean="0"/>
                        <a:t>strstr</a:t>
                      </a:r>
                      <a:r>
                        <a:rPr lang="en-US" sz="2200" u="none" strike="noStrike" kern="1200" baseline="0" dirty="0" smtClean="0"/>
                        <a:t>(input, "</a:t>
                      </a:r>
                      <a:r>
                        <a:rPr lang="en-US" sz="2200" u="none" strike="noStrike" kern="1200" baseline="0" dirty="0" err="1" smtClean="0"/>
                        <a:t>abc</a:t>
                      </a:r>
                      <a:r>
                        <a:rPr lang="en-US" sz="2200" u="none" strike="noStrike" kern="1200" baseline="0" dirty="0" smtClean="0"/>
                        <a:t>")!=NULL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23.0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13.5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kern="1200" baseline="0" dirty="0" smtClean="0"/>
                        <a:t>match regex(input, "(</a:t>
                      </a:r>
                      <a:r>
                        <a:rPr lang="en-US" sz="2200" u="none" strike="noStrike" kern="1200" baseline="0" dirty="0" err="1" smtClean="0"/>
                        <a:t>a|b</a:t>
                      </a:r>
                      <a:r>
                        <a:rPr lang="en-US" sz="2200" u="none" strike="noStrike" kern="1200" baseline="0" dirty="0" smtClean="0"/>
                        <a:t>)*”)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32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0.13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rgbClr val="000000"/>
                          </a:solidFill>
                        </a:rPr>
                        <a:t>&gt;</a:t>
                      </a:r>
                      <a:r>
                        <a:rPr lang="en-US" sz="2200" b="0" baseline="0" dirty="0" smtClean="0">
                          <a:solidFill>
                            <a:srgbClr val="000000"/>
                          </a:solidFill>
                        </a:rPr>
                        <a:t> 2 </a:t>
                      </a:r>
                      <a:r>
                        <a:rPr lang="en-US" sz="2200" b="0" baseline="0" dirty="0" err="1" smtClean="0">
                          <a:solidFill>
                            <a:srgbClr val="000000"/>
                          </a:solidFill>
                        </a:rPr>
                        <a:t>Hrs</a:t>
                      </a:r>
                      <a:endParaRPr lang="en-US" sz="2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567431"/>
              </p:ext>
            </p:extLst>
          </p:nvPr>
        </p:nvGraphicFramePr>
        <p:xfrm>
          <a:off x="923255" y="1340768"/>
          <a:ext cx="7632849" cy="173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56385"/>
                <a:gridCol w="648072"/>
                <a:gridCol w="864096"/>
                <a:gridCol w="1296144"/>
                <a:gridCol w="1368152"/>
              </a:tblGrid>
              <a:tr h="393186"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Program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200" dirty="0" err="1" smtClean="0">
                          <a:solidFill>
                            <a:srgbClr val="000000"/>
                          </a:solidFill>
                        </a:rPr>
                        <a:t>len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SMC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Castro</a:t>
                      </a:r>
                    </a:p>
                    <a:p>
                      <a:r>
                        <a:rPr lang="en-US" sz="2200" i="1" dirty="0" smtClean="0">
                          <a:solidFill>
                            <a:srgbClr val="000000"/>
                          </a:solidFill>
                        </a:rPr>
                        <a:t>et al.</a:t>
                      </a:r>
                      <a:endParaRPr lang="en-US" sz="22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02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Bits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ε</a:t>
                      </a:r>
                      <a:r>
                        <a:rPr lang="en-US" sz="2200" dirty="0" smtClean="0">
                          <a:solidFill>
                            <a:srgbClr val="000000"/>
                          </a:solidFill>
                        </a:rPr>
                        <a:t>-precise</a:t>
                      </a:r>
                      <a:endParaRPr lang="en-US" sz="2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/>
                        <a:t>Ghttpd</a:t>
                      </a:r>
                      <a:endParaRPr lang="en-US" sz="22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80.2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0.003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200" dirty="0" smtClean="0"/>
                        <a:t>    248</a:t>
                      </a:r>
                      <a:endParaRPr lang="en-US" sz="22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89">
                <a:tc>
                  <a:txBody>
                    <a:bodyPr/>
                    <a:lstStyle/>
                    <a:p>
                      <a:r>
                        <a:rPr lang="en-US" sz="2200" u="none" strike="noStrike" kern="1200" baseline="0" dirty="0" smtClean="0"/>
                        <a:t>Null </a:t>
                      </a:r>
                      <a:r>
                        <a:rPr lang="en-US" sz="2200" u="none" strike="noStrike" kern="1200" baseline="0" dirty="0" err="1" smtClean="0"/>
                        <a:t>HTTPd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248.0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0.002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    500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63682"/>
              </p:ext>
            </p:extLst>
          </p:nvPr>
        </p:nvGraphicFramePr>
        <p:xfrm>
          <a:off x="5099720" y="4581128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5" name="Equation" r:id="rId3" imgW="139700" imgH="114300" progId="Equation.3">
                  <p:embed/>
                </p:oleObj>
              </mc:Choice>
              <mc:Fallback>
                <p:oleObj name="Equation" r:id="rId3" imgW="1397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720" y="4581128"/>
                        <a:ext cx="28803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47083"/>
              </p:ext>
            </p:extLst>
          </p:nvPr>
        </p:nvGraphicFramePr>
        <p:xfrm>
          <a:off x="5099720" y="5877272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6" name="Equation" r:id="rId5" imgW="139700" imgH="114300" progId="Equation.3">
                  <p:embed/>
                </p:oleObj>
              </mc:Choice>
              <mc:Fallback>
                <p:oleObj name="Equation" r:id="rId5" imgW="1397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9720" y="5877272"/>
                        <a:ext cx="28803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19532"/>
              </p:ext>
            </p:extLst>
          </p:nvPr>
        </p:nvGraphicFramePr>
        <p:xfrm>
          <a:off x="7259960" y="2276872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7" name="Equation" r:id="rId6" imgW="139700" imgH="114300" progId="Equation.3">
                  <p:embed/>
                </p:oleObj>
              </mc:Choice>
              <mc:Fallback>
                <p:oleObj name="Equation" r:id="rId6" imgW="1397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9960" y="2276872"/>
                        <a:ext cx="28803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553319"/>
              </p:ext>
            </p:extLst>
          </p:nvPr>
        </p:nvGraphicFramePr>
        <p:xfrm>
          <a:off x="7259960" y="2780928"/>
          <a:ext cx="28803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8" name="Equation" r:id="rId7" imgW="139700" imgH="114300" progId="Equation.3">
                  <p:embed/>
                </p:oleObj>
              </mc:Choice>
              <mc:Fallback>
                <p:oleObj name="Equation" r:id="rId7" imgW="139700" imgH="11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9960" y="2780928"/>
                        <a:ext cx="28803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3"/>
          <p:cNvSpPr txBox="1">
            <a:spLocks/>
          </p:cNvSpPr>
          <p:nvPr/>
        </p:nvSpPr>
        <p:spPr>
          <a:xfrm>
            <a:off x="6491536" y="6376243"/>
            <a:ext cx="2380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A4D19-E04E-9746-A446-2846E34D2B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22043796_amazoncom-red-devil-evil-cartoon-kids-car-bumper-stic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6865" y="1268760"/>
            <a:ext cx="1711439" cy="171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9662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Example: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Quantifying Password Strength Meters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1880" y="4639454"/>
            <a:ext cx="1728192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2" descr="C:\Users\AdminNUS\Desktop\question mark smi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1912"/>
            <a:ext cx="1537022" cy="138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34672" y="1484784"/>
            <a:ext cx="1285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Password Cracking Dictionary</a:t>
            </a:r>
          </a:p>
        </p:txBody>
      </p:sp>
      <p:cxnSp>
        <p:nvCxnSpPr>
          <p:cNvPr id="14" name="Straight Arrow Connector 13"/>
          <p:cNvCxnSpPr>
            <a:endCxn id="5" idx="2"/>
          </p:cNvCxnSpPr>
          <p:nvPr/>
        </p:nvCxnSpPr>
        <p:spPr>
          <a:xfrm>
            <a:off x="2751942" y="2530808"/>
            <a:ext cx="1099978" cy="82618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5" idx="6"/>
          </p:cNvCxnSpPr>
          <p:nvPr/>
        </p:nvCxnSpPr>
        <p:spPr>
          <a:xfrm flipH="1">
            <a:off x="4860032" y="2563163"/>
            <a:ext cx="1296146" cy="7938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139952" y="5445224"/>
            <a:ext cx="431024" cy="46862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79320" y="3146166"/>
            <a:ext cx="2057863" cy="954107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Password Database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40670" y="6002914"/>
            <a:ext cx="2880320" cy="52322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How many?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03648" y="3162553"/>
            <a:ext cx="1776281" cy="52322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</a:rPr>
              <a:t>STRONG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4139952" y="3896479"/>
            <a:ext cx="431024" cy="59544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51920" y="2924944"/>
            <a:ext cx="1008112" cy="864096"/>
            <a:chOff x="3851920" y="2924944"/>
            <a:chExt cx="1008112" cy="864096"/>
          </a:xfrm>
        </p:grpSpPr>
        <p:sp>
          <p:nvSpPr>
            <p:cNvPr id="5" name="Oval 4"/>
            <p:cNvSpPr/>
            <p:nvPr/>
          </p:nvSpPr>
          <p:spPr>
            <a:xfrm>
              <a:off x="3851920" y="2924944"/>
              <a:ext cx="1008112" cy="864096"/>
            </a:xfrm>
            <a:prstGeom prst="ellipse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6582340"/>
                </p:ext>
              </p:extLst>
            </p:nvPr>
          </p:nvGraphicFramePr>
          <p:xfrm>
            <a:off x="4127164" y="3146166"/>
            <a:ext cx="516844" cy="421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99" name="Equation" r:id="rId5" imgW="152400" imgH="152400" progId="Equation.3">
                    <p:embed/>
                  </p:oleObj>
                </mc:Choice>
                <mc:Fallback>
                  <p:oleObj name="Equation" r:id="rId5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27164" y="3146166"/>
                          <a:ext cx="516844" cy="421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81365" y="2983185"/>
            <a:ext cx="3266499" cy="2029991"/>
            <a:chOff x="-2526799" y="3498462"/>
            <a:chExt cx="2608370" cy="2246769"/>
          </a:xfrm>
        </p:grpSpPr>
        <p:sp>
          <p:nvSpPr>
            <p:cNvPr id="27" name="Rectangle 26"/>
            <p:cNvSpPr/>
            <p:nvPr/>
          </p:nvSpPr>
          <p:spPr>
            <a:xfrm>
              <a:off x="-2526799" y="3498462"/>
              <a:ext cx="2608370" cy="2246769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</a:rPr>
                <a:t>ch1 = [a-Z]*</a:t>
              </a:r>
            </a:p>
            <a:p>
              <a:r>
                <a:rPr lang="en-US" sz="2600" dirty="0">
                  <a:solidFill>
                    <a:schemeClr val="tx1"/>
                  </a:solidFill>
                </a:rPr>
                <a:t>ch2 = [0-9]*</a:t>
              </a:r>
            </a:p>
            <a:p>
              <a:r>
                <a:rPr lang="en-US" sz="2600" dirty="0">
                  <a:solidFill>
                    <a:schemeClr val="tx1"/>
                  </a:solidFill>
                </a:rPr>
                <a:t>ch3 = [@#?^&amp;*-+]*</a:t>
              </a:r>
            </a:p>
            <a:p>
              <a:r>
                <a:rPr lang="en-US" sz="2600" dirty="0">
                  <a:solidFill>
                    <a:schemeClr val="tx1"/>
                  </a:solidFill>
                </a:rPr>
                <a:t>INPUT     </a:t>
              </a:r>
              <a:r>
                <a:rPr lang="en-US" sz="2600" dirty="0" smtClean="0">
                  <a:solidFill>
                    <a:schemeClr val="tx1"/>
                  </a:solidFill>
                </a:rPr>
                <a:t>ch1^ch2^ch3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6811922"/>
                </p:ext>
              </p:extLst>
            </p:nvPr>
          </p:nvGraphicFramePr>
          <p:xfrm>
            <a:off x="-1816060" y="5141907"/>
            <a:ext cx="364232" cy="364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400" name="Equation" r:id="rId7" imgW="152400" imgH="152400" progId="Equation.3">
                    <p:embed/>
                  </p:oleObj>
                </mc:Choice>
                <mc:Fallback>
                  <p:oleObj name="Equation" r:id="rId7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1816060" y="5141907"/>
                          <a:ext cx="364232" cy="364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5508104" y="3140968"/>
            <a:ext cx="3291550" cy="523220"/>
            <a:chOff x="5508104" y="2870894"/>
            <a:chExt cx="3291550" cy="523220"/>
          </a:xfrm>
        </p:grpSpPr>
        <p:sp>
          <p:nvSpPr>
            <p:cNvPr id="37" name="Rectangle 36"/>
            <p:cNvSpPr/>
            <p:nvPr/>
          </p:nvSpPr>
          <p:spPr>
            <a:xfrm>
              <a:off x="5508104" y="2870894"/>
              <a:ext cx="3291550" cy="523220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INPUT     Dictionary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493890"/>
                </p:ext>
              </p:extLst>
            </p:nvPr>
          </p:nvGraphicFramePr>
          <p:xfrm>
            <a:off x="6639414" y="2965132"/>
            <a:ext cx="364232" cy="364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401" name="Equation" r:id="rId9" imgW="152400" imgH="152400" progId="Equation.3">
                    <p:embed/>
                  </p:oleObj>
                </mc:Choice>
                <mc:Fallback>
                  <p:oleObj name="Equation" r:id="rId9" imgW="1524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39414" y="2965132"/>
                          <a:ext cx="364232" cy="364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" name="Content Placeholder 5"/>
          <p:cNvPicPr>
            <a:picLocks noChangeAspect="1"/>
          </p:cNvPicPr>
          <p:nvPr/>
        </p:nvPicPr>
        <p:blipFill>
          <a:blip r:embed="rId11"/>
          <a:srcRect t="3253" b="3253"/>
          <a:stretch>
            <a:fillRect/>
          </a:stretch>
        </p:blipFill>
        <p:spPr>
          <a:xfrm>
            <a:off x="-20531" y="1698473"/>
            <a:ext cx="1199548" cy="65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ight Arrow 9"/>
          <p:cNvSpPr/>
          <p:nvPr/>
        </p:nvSpPr>
        <p:spPr>
          <a:xfrm>
            <a:off x="1187624" y="1916832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7020272" y="2228674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753079" y="13291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5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7" grpId="0" animBg="1"/>
      <p:bldP spid="28" grpId="0" animBg="1"/>
      <p:bldP spid="28" grpId="1" animBg="1"/>
      <p:bldP spid="33" grpId="0" animBg="1"/>
      <p:bldP spid="36" grpId="0" animBg="1"/>
      <p:bldP spid="36" grpId="1" animBg="1"/>
      <p:bldP spid="26" grpId="0" animBg="1"/>
      <p:bldP spid="1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9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Conclusion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268760"/>
            <a:ext cx="9036496" cy="5877271"/>
          </a:xfrm>
        </p:spPr>
        <p:txBody>
          <a:bodyPr>
            <a:normAutofit/>
          </a:bodyPr>
          <a:lstStyle/>
          <a:p>
            <a:r>
              <a:rPr lang="en-US" dirty="0" smtClean="0"/>
              <a:t> SMC: </a:t>
            </a:r>
            <a:r>
              <a:rPr lang="en-US" b="1" u="sng" dirty="0" smtClean="0"/>
              <a:t>S</a:t>
            </a:r>
            <a:r>
              <a:rPr lang="en-US" dirty="0" smtClean="0"/>
              <a:t>tring </a:t>
            </a:r>
            <a:r>
              <a:rPr lang="en-US" b="1" u="sng" dirty="0" smtClean="0"/>
              <a:t>M</a:t>
            </a:r>
            <a:r>
              <a:rPr lang="en-US" dirty="0" smtClean="0"/>
              <a:t>odel </a:t>
            </a:r>
            <a:r>
              <a:rPr lang="en-US" b="1" u="sng" dirty="0" smtClean="0"/>
              <a:t>C</a:t>
            </a:r>
            <a:r>
              <a:rPr lang="en-US" dirty="0" smtClean="0"/>
              <a:t>ounter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Handles Unbounded Strings </a:t>
            </a:r>
          </a:p>
          <a:p>
            <a:endParaRPr lang="en-US" dirty="0" smtClean="0"/>
          </a:p>
          <a:p>
            <a:r>
              <a:rPr lang="en-US" dirty="0" smtClean="0"/>
              <a:t>Practical Applications</a:t>
            </a:r>
          </a:p>
          <a:p>
            <a:pPr lvl="1"/>
            <a:r>
              <a:rPr lang="en-US" dirty="0"/>
              <a:t>Quantifying Password Strength </a:t>
            </a:r>
            <a:r>
              <a:rPr lang="en-US" dirty="0" smtClean="0"/>
              <a:t>meters</a:t>
            </a:r>
          </a:p>
          <a:p>
            <a:pPr lvl="1"/>
            <a:r>
              <a:rPr lang="en-US" dirty="0" smtClean="0"/>
              <a:t>Quantifying </a:t>
            </a:r>
            <a:r>
              <a:rPr lang="en-US" dirty="0"/>
              <a:t>Information Leaks via Side Channels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3568" y="2132855"/>
            <a:ext cx="2520280" cy="1008112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Fast &amp; Scalable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2167716"/>
            <a:ext cx="2304256" cy="973252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Expressive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60380" y="2167716"/>
            <a:ext cx="2339280" cy="973251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Better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Precision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80D06"/>
                </a:solidFill>
              </a:rPr>
              <a:t>Related Work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marL="457200"/>
            <a:r>
              <a:rPr lang="en-US" sz="1600" b="1" dirty="0" smtClean="0"/>
              <a:t>[Cambridge University Press’ 09] </a:t>
            </a:r>
            <a:r>
              <a:rPr lang="en-US" sz="1600" dirty="0" smtClean="0"/>
              <a:t>R</a:t>
            </a:r>
            <a:r>
              <a:rPr lang="en-US" sz="1600" dirty="0"/>
              <a:t>. </a:t>
            </a:r>
            <a:r>
              <a:rPr lang="en-US" sz="1600" dirty="0" err="1"/>
              <a:t>Sedgewick</a:t>
            </a:r>
            <a:r>
              <a:rPr lang="en-US" sz="1600" dirty="0"/>
              <a:t> and P. </a:t>
            </a:r>
            <a:r>
              <a:rPr lang="en-US" sz="1600" dirty="0" err="1"/>
              <a:t>Flajolet</a:t>
            </a:r>
            <a:r>
              <a:rPr lang="en-US" sz="1600" dirty="0"/>
              <a:t>. </a:t>
            </a:r>
            <a:endParaRPr lang="en-US" sz="1600" dirty="0" smtClean="0"/>
          </a:p>
          <a:p>
            <a:pPr marL="457200" indent="0">
              <a:buNone/>
            </a:pPr>
            <a:r>
              <a:rPr lang="en-US" sz="1600" dirty="0" smtClean="0"/>
              <a:t>Analytic </a:t>
            </a:r>
            <a:r>
              <a:rPr lang="en-US" sz="1600" dirty="0" err="1" smtClean="0"/>
              <a:t>Combinatorics</a:t>
            </a:r>
            <a:r>
              <a:rPr lang="en-US" sz="1600" dirty="0" smtClean="0"/>
              <a:t>. </a:t>
            </a:r>
          </a:p>
          <a:p>
            <a:pPr marL="457200"/>
            <a:r>
              <a:rPr lang="en-US" sz="1600" b="1" dirty="0" smtClean="0"/>
              <a:t>[JAIR’ 99</a:t>
            </a:r>
            <a:r>
              <a:rPr lang="en-US" sz="1600" b="1" dirty="0"/>
              <a:t>]</a:t>
            </a:r>
            <a:r>
              <a:rPr lang="en-US" sz="1600" dirty="0"/>
              <a:t> E. Birnbaum and E. L. </a:t>
            </a:r>
            <a:r>
              <a:rPr lang="en-US" sz="1600" dirty="0" err="1"/>
              <a:t>Lozinskii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45720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good old </a:t>
            </a:r>
            <a:r>
              <a:rPr lang="en-US" sz="1600" dirty="0" err="1"/>
              <a:t>davis-putnam</a:t>
            </a:r>
            <a:r>
              <a:rPr lang="en-US" sz="1600" dirty="0"/>
              <a:t> procedure </a:t>
            </a:r>
            <a:r>
              <a:rPr lang="en-US" sz="1600" dirty="0" smtClean="0"/>
              <a:t>helps counting models</a:t>
            </a:r>
          </a:p>
          <a:p>
            <a:pPr marL="457200"/>
            <a:r>
              <a:rPr lang="en-US" sz="1600" b="1" dirty="0" smtClean="0"/>
              <a:t>[FOCS’ 93]</a:t>
            </a:r>
            <a:r>
              <a:rPr lang="en-US" sz="1600" dirty="0" smtClean="0"/>
              <a:t> A</a:t>
            </a:r>
            <a:r>
              <a:rPr lang="en-US" sz="1600" dirty="0"/>
              <a:t>. I. </a:t>
            </a:r>
            <a:r>
              <a:rPr lang="en-US" sz="1600" dirty="0" err="1"/>
              <a:t>Barvinok</a:t>
            </a:r>
            <a:r>
              <a:rPr lang="en-US" sz="1600" dirty="0"/>
              <a:t>. </a:t>
            </a:r>
            <a:endParaRPr lang="en-US" sz="1600" dirty="0" smtClean="0"/>
          </a:p>
          <a:p>
            <a:pPr marL="457200" indent="0">
              <a:buNone/>
            </a:pPr>
            <a:r>
              <a:rPr lang="en-US" sz="1600" dirty="0" smtClean="0"/>
              <a:t>A </a:t>
            </a:r>
            <a:r>
              <a:rPr lang="en-US" sz="1600" dirty="0"/>
              <a:t>Polynomial Time Algorithm for Counting Integral Points </a:t>
            </a:r>
            <a:r>
              <a:rPr lang="en-US" sz="1600" dirty="0" smtClean="0"/>
              <a:t>in </a:t>
            </a:r>
            <a:r>
              <a:rPr lang="en-US" sz="1600" dirty="0" err="1" smtClean="0"/>
              <a:t>Polyhedra</a:t>
            </a:r>
            <a:r>
              <a:rPr lang="en-US" sz="1600" dirty="0" smtClean="0"/>
              <a:t> </a:t>
            </a:r>
            <a:r>
              <a:rPr lang="en-US" sz="1600" dirty="0"/>
              <a:t>When the Dimension Is Fixed</a:t>
            </a:r>
            <a:r>
              <a:rPr lang="en-US" sz="1600" dirty="0" smtClean="0"/>
              <a:t>.</a:t>
            </a:r>
            <a:endParaRPr lang="en-US" sz="1600" dirty="0"/>
          </a:p>
          <a:p>
            <a:pPr marL="457200"/>
            <a:r>
              <a:rPr lang="en-US" sz="1600" b="1" dirty="0" smtClean="0"/>
              <a:t>[</a:t>
            </a:r>
            <a:r>
              <a:rPr lang="en-US" sz="1600" b="1" dirty="0" err="1" smtClean="0"/>
              <a:t>Algorithmica</a:t>
            </a:r>
            <a:r>
              <a:rPr lang="en-US" sz="1600" b="1" dirty="0" smtClean="0"/>
              <a:t>’ 07]</a:t>
            </a:r>
            <a:r>
              <a:rPr lang="en-US" sz="1600" dirty="0" smtClean="0"/>
              <a:t> S</a:t>
            </a:r>
            <a:r>
              <a:rPr lang="en-US" sz="1600" dirty="0"/>
              <a:t>. </a:t>
            </a:r>
            <a:r>
              <a:rPr lang="en-US" sz="1600" dirty="0" err="1"/>
              <a:t>Verdoolaege</a:t>
            </a:r>
            <a:r>
              <a:rPr lang="en-US" sz="1600" dirty="0"/>
              <a:t>, R. </a:t>
            </a:r>
            <a:r>
              <a:rPr lang="en-US" sz="1600" dirty="0" err="1"/>
              <a:t>Seghir</a:t>
            </a:r>
            <a:r>
              <a:rPr lang="en-US" sz="1600" dirty="0"/>
              <a:t>, K. </a:t>
            </a:r>
            <a:r>
              <a:rPr lang="en-US" sz="1600" dirty="0" err="1"/>
              <a:t>Beyls</a:t>
            </a:r>
            <a:r>
              <a:rPr lang="en-US" sz="1600" dirty="0"/>
              <a:t>, </a:t>
            </a:r>
            <a:r>
              <a:rPr lang="en-US" sz="1600" dirty="0" smtClean="0"/>
              <a:t>V. </a:t>
            </a:r>
            <a:r>
              <a:rPr lang="en-US" sz="1600" dirty="0" err="1" smtClean="0"/>
              <a:t>Loechner</a:t>
            </a:r>
            <a:r>
              <a:rPr lang="en-US" sz="1600" dirty="0"/>
              <a:t>, and M. </a:t>
            </a:r>
            <a:r>
              <a:rPr lang="en-US" sz="1600" dirty="0" err="1" smtClean="0"/>
              <a:t>Bruynooghe</a:t>
            </a:r>
            <a:r>
              <a:rPr lang="en-US" sz="1600" dirty="0" smtClean="0"/>
              <a:t>.</a:t>
            </a:r>
          </a:p>
          <a:p>
            <a:pPr marL="457200" indent="0">
              <a:buNone/>
            </a:pPr>
            <a:r>
              <a:rPr lang="en-US" sz="1600" dirty="0" smtClean="0"/>
              <a:t> Counting </a:t>
            </a:r>
            <a:r>
              <a:rPr lang="en-US" sz="1600" dirty="0"/>
              <a:t>Integer Points in Parametric Polytopes Using </a:t>
            </a:r>
            <a:r>
              <a:rPr lang="en-US" sz="1600" dirty="0" err="1"/>
              <a:t>Barvinok's</a:t>
            </a:r>
            <a:r>
              <a:rPr lang="en-US" sz="1600" dirty="0"/>
              <a:t> Rational </a:t>
            </a:r>
            <a:r>
              <a:rPr lang="en-US" sz="1600" dirty="0" smtClean="0"/>
              <a:t>Functions</a:t>
            </a:r>
          </a:p>
          <a:p>
            <a:pPr marL="457200"/>
            <a:r>
              <a:rPr lang="en-US" sz="1600" b="1" dirty="0"/>
              <a:t>[SSP</a:t>
            </a:r>
            <a:r>
              <a:rPr lang="en-US" sz="1600" b="1" dirty="0" smtClean="0"/>
              <a:t>’ 09</a:t>
            </a:r>
            <a:r>
              <a:rPr lang="en-US" sz="1600" b="1" dirty="0"/>
              <a:t>]</a:t>
            </a:r>
            <a:r>
              <a:rPr lang="en-US" sz="1600" dirty="0"/>
              <a:t> M. </a:t>
            </a:r>
            <a:r>
              <a:rPr lang="en-US" sz="1600" dirty="0" err="1"/>
              <a:t>Backes</a:t>
            </a:r>
            <a:r>
              <a:rPr lang="en-US" sz="1600" dirty="0"/>
              <a:t>, B. Kopf, and A. </a:t>
            </a:r>
            <a:r>
              <a:rPr lang="en-US" sz="1600" dirty="0" err="1"/>
              <a:t>Rybalchenko</a:t>
            </a:r>
            <a:r>
              <a:rPr lang="en-US" sz="1600" dirty="0"/>
              <a:t>.</a:t>
            </a:r>
          </a:p>
          <a:p>
            <a:pPr marL="457200" indent="0">
              <a:buNone/>
            </a:pPr>
            <a:r>
              <a:rPr lang="en-US" sz="1600" dirty="0"/>
              <a:t>Automatic Discovery and Quantiﬁcation of Information Leaks</a:t>
            </a:r>
            <a:r>
              <a:rPr lang="en-US" sz="1600" dirty="0" smtClean="0"/>
              <a:t>.</a:t>
            </a:r>
          </a:p>
          <a:p>
            <a:pPr marL="457200"/>
            <a:r>
              <a:rPr lang="en-US" sz="1600" b="1" dirty="0" smtClean="0"/>
              <a:t>[PLAS’ 09</a:t>
            </a:r>
            <a:r>
              <a:rPr lang="en-US" sz="1600" b="1" dirty="0"/>
              <a:t>] </a:t>
            </a:r>
            <a:r>
              <a:rPr lang="en-US" sz="1600" dirty="0"/>
              <a:t>J. Newsome, S. </a:t>
            </a:r>
            <a:r>
              <a:rPr lang="en-US" sz="1600" dirty="0" err="1"/>
              <a:t>McCamant</a:t>
            </a:r>
            <a:r>
              <a:rPr lang="en-US" sz="1600" dirty="0"/>
              <a:t>, and D. </a:t>
            </a:r>
            <a:r>
              <a:rPr lang="en-US" sz="1600" dirty="0" smtClean="0"/>
              <a:t>Song.</a:t>
            </a:r>
          </a:p>
          <a:p>
            <a:pPr marL="114300" indent="0">
              <a:buNone/>
            </a:pPr>
            <a:r>
              <a:rPr lang="en-US" sz="1600" b="1" dirty="0" smtClean="0"/>
              <a:t>       </a:t>
            </a:r>
            <a:r>
              <a:rPr lang="en-US" sz="1600" dirty="0" smtClean="0"/>
              <a:t>Measuring </a:t>
            </a:r>
            <a:r>
              <a:rPr lang="en-US" sz="1600" dirty="0"/>
              <a:t>Channel Capacity </a:t>
            </a:r>
            <a:r>
              <a:rPr lang="en-US" sz="1600" dirty="0" smtClean="0"/>
              <a:t>to Distinguish </a:t>
            </a:r>
            <a:r>
              <a:rPr lang="en-US" sz="1600" dirty="0"/>
              <a:t>Undue Inﬂuence</a:t>
            </a:r>
            <a:endParaRPr lang="en-US" sz="1600" dirty="0" smtClean="0"/>
          </a:p>
          <a:p>
            <a:pPr marL="457200"/>
            <a:r>
              <a:rPr lang="en-US" sz="1600" b="1" dirty="0" smtClean="0"/>
              <a:t>[</a:t>
            </a:r>
            <a:r>
              <a:rPr lang="en-US" sz="1600" b="1" dirty="0"/>
              <a:t>CAV</a:t>
            </a:r>
            <a:r>
              <a:rPr lang="en-US" sz="1600" b="1" dirty="0" smtClean="0"/>
              <a:t>’ 13</a:t>
            </a:r>
            <a:r>
              <a:rPr lang="en-US" sz="1600" b="1" dirty="0"/>
              <a:t>]</a:t>
            </a:r>
            <a:r>
              <a:rPr lang="en-US" sz="1600" dirty="0"/>
              <a:t> F. </a:t>
            </a:r>
            <a:r>
              <a:rPr lang="en-US" sz="1600" dirty="0" err="1"/>
              <a:t>Biondi</a:t>
            </a:r>
            <a:r>
              <a:rPr lang="en-US" sz="1600" dirty="0"/>
              <a:t>, A. </a:t>
            </a:r>
            <a:r>
              <a:rPr lang="en-US" sz="1600" dirty="0" err="1"/>
              <a:t>Legay</a:t>
            </a:r>
            <a:r>
              <a:rPr lang="en-US" sz="1600" dirty="0"/>
              <a:t>, L.M. </a:t>
            </a:r>
            <a:r>
              <a:rPr lang="en-US" sz="1600" dirty="0" err="1"/>
              <a:t>Traonouez</a:t>
            </a:r>
            <a:r>
              <a:rPr lang="en-US" sz="1600" dirty="0"/>
              <a:t>, and A. </a:t>
            </a:r>
            <a:r>
              <a:rPr lang="en-US" sz="1600" dirty="0" err="1"/>
              <a:t>Wasowski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QUAIL</a:t>
            </a:r>
            <a:r>
              <a:rPr lang="en-US" sz="1600" dirty="0"/>
              <a:t>: A quantitative security analyzer for imperative </a:t>
            </a:r>
            <a:r>
              <a:rPr lang="en-US" sz="1600" dirty="0" smtClean="0"/>
              <a:t>code.</a:t>
            </a:r>
            <a:endParaRPr lang="en-US" sz="1600" b="1" dirty="0" smtClean="0"/>
          </a:p>
          <a:p>
            <a:pPr marL="457200"/>
            <a:r>
              <a:rPr lang="en-US" sz="1600" b="1" dirty="0" smtClean="0"/>
              <a:t>[SEN’ 12]</a:t>
            </a:r>
            <a:r>
              <a:rPr lang="en-US" sz="1600" dirty="0" smtClean="0"/>
              <a:t> Q.S</a:t>
            </a:r>
            <a:r>
              <a:rPr lang="en-US" sz="1600" dirty="0"/>
              <a:t>. </a:t>
            </a:r>
            <a:r>
              <a:rPr lang="en-US" sz="1600" dirty="0" err="1"/>
              <a:t>Phan</a:t>
            </a:r>
            <a:r>
              <a:rPr lang="en-US" sz="1600" dirty="0"/>
              <a:t>, P. </a:t>
            </a:r>
            <a:r>
              <a:rPr lang="en-US" sz="1600" dirty="0" err="1"/>
              <a:t>Malacaria</a:t>
            </a:r>
            <a:r>
              <a:rPr lang="en-US" sz="1600" dirty="0"/>
              <a:t>, O. </a:t>
            </a:r>
            <a:r>
              <a:rPr lang="en-US" sz="1600" dirty="0" err="1"/>
              <a:t>Tkachuk</a:t>
            </a:r>
            <a:r>
              <a:rPr lang="en-US" sz="1600" dirty="0"/>
              <a:t>, and C. S. </a:t>
            </a:r>
            <a:r>
              <a:rPr lang="en-US" sz="1600" dirty="0" err="1" smtClean="0"/>
              <a:t>Pasareanu</a:t>
            </a:r>
            <a:r>
              <a:rPr lang="en-US" sz="1600" dirty="0" smtClean="0"/>
              <a:t>.</a:t>
            </a:r>
          </a:p>
          <a:p>
            <a:pPr marL="457200" indent="0">
              <a:buNone/>
            </a:pPr>
            <a:r>
              <a:rPr lang="fr-FR" sz="1600" dirty="0" err="1"/>
              <a:t>Symbolic</a:t>
            </a:r>
            <a:r>
              <a:rPr lang="fr-FR" sz="1600" dirty="0"/>
              <a:t> </a:t>
            </a:r>
            <a:r>
              <a:rPr lang="fr-FR" sz="1600" dirty="0" smtClean="0"/>
              <a:t>Quantitative </a:t>
            </a:r>
            <a:r>
              <a:rPr lang="fr-FR" sz="1600" dirty="0"/>
              <a:t>Information </a:t>
            </a:r>
            <a:r>
              <a:rPr lang="fr-FR" sz="1600" dirty="0" smtClean="0"/>
              <a:t>Flow.</a:t>
            </a:r>
          </a:p>
          <a:p>
            <a:pPr marL="457200"/>
            <a:r>
              <a:rPr lang="en-US" sz="1600" dirty="0" err="1" smtClean="0"/>
              <a:t>LattE</a:t>
            </a:r>
            <a:r>
              <a:rPr lang="en-US" sz="1600" dirty="0" smtClean="0"/>
              <a:t> Tool. </a:t>
            </a:r>
            <a:r>
              <a:rPr lang="en-US" sz="1600" dirty="0" smtClean="0">
                <a:hlinkClick r:id="rId2"/>
              </a:rPr>
              <a:t>http://www.math.ucdavis.edu/~latte/</a:t>
            </a:r>
            <a:r>
              <a:rPr lang="en-US" sz="1600" dirty="0" smtClean="0"/>
              <a:t>.</a:t>
            </a:r>
          </a:p>
          <a:p>
            <a:pPr marL="457200"/>
            <a:r>
              <a:rPr lang="en-US" sz="1600" dirty="0" err="1" smtClean="0"/>
              <a:t>RelSat</a:t>
            </a:r>
            <a:r>
              <a:rPr lang="en-US" sz="1600" dirty="0" smtClean="0"/>
              <a:t> </a:t>
            </a:r>
            <a:r>
              <a:rPr lang="en-US" sz="1600" dirty="0"/>
              <a:t>Tool. </a:t>
            </a:r>
            <a:r>
              <a:rPr lang="en-US" sz="1600" dirty="0">
                <a:hlinkClick r:id="rId3"/>
              </a:rPr>
              <a:t>http://code.google.com/p/relsat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Contact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56" y="1298178"/>
            <a:ext cx="9180512" cy="4939134"/>
          </a:xfrm>
        </p:spPr>
        <p:txBody>
          <a:bodyPr/>
          <a:lstStyle/>
          <a:p>
            <a:r>
              <a:rPr lang="en-US" dirty="0" err="1" smtClean="0"/>
              <a:t>Loi</a:t>
            </a:r>
            <a:r>
              <a:rPr lang="en-US" dirty="0" smtClean="0"/>
              <a:t> </a:t>
            </a:r>
            <a:r>
              <a:rPr lang="en-US" dirty="0" err="1" smtClean="0"/>
              <a:t>Luu</a:t>
            </a:r>
            <a:r>
              <a:rPr lang="en-US" dirty="0" smtClean="0"/>
              <a:t>, Shweta Shinde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{</a:t>
            </a:r>
            <a:r>
              <a:rPr lang="en-US" u="sng" dirty="0" err="1" smtClean="0">
                <a:solidFill>
                  <a:srgbClr val="0000FF"/>
                </a:solidFill>
              </a:rPr>
              <a:t>loiluu</a:t>
            </a:r>
            <a:r>
              <a:rPr lang="en-US" u="sng" dirty="0" smtClean="0">
                <a:solidFill>
                  <a:srgbClr val="0000FF"/>
                </a:solidFill>
              </a:rPr>
              <a:t>, shweta24} @</a:t>
            </a:r>
            <a:r>
              <a:rPr lang="en-US" u="sng" dirty="0" err="1" smtClean="0">
                <a:solidFill>
                  <a:srgbClr val="0000FF"/>
                </a:solidFill>
              </a:rPr>
              <a:t>comp.nus.edu.sg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SMC Tool is available at:</a:t>
            </a:r>
          </a:p>
          <a:p>
            <a:pPr lvl="1"/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loiluu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smc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95736" y="5149641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 !</a:t>
            </a:r>
            <a:endParaRPr lang="en-US" sz="5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298178"/>
            <a:ext cx="8964488" cy="4939134"/>
          </a:xfrm>
        </p:spPr>
        <p:txBody>
          <a:bodyPr>
            <a:normAutofit fontScale="70000" lnSpcReduction="20000"/>
          </a:bodyPr>
          <a:lstStyle/>
          <a:p>
            <a:pPr marL="457200"/>
            <a:r>
              <a:rPr lang="en-US" b="1" dirty="0" smtClean="0"/>
              <a:t>[</a:t>
            </a:r>
            <a:r>
              <a:rPr lang="en-US" b="1" dirty="0" err="1" smtClean="0"/>
              <a:t>FoSSaCS</a:t>
            </a:r>
            <a:r>
              <a:rPr lang="en-US" b="1" dirty="0" smtClean="0"/>
              <a:t>’ 09] </a:t>
            </a:r>
            <a:r>
              <a:rPr lang="en-US" dirty="0" smtClean="0"/>
              <a:t>G</a:t>
            </a:r>
            <a:r>
              <a:rPr lang="en-US" dirty="0"/>
              <a:t>. Smith. </a:t>
            </a:r>
            <a:endParaRPr lang="en-US" dirty="0" smtClean="0"/>
          </a:p>
          <a:p>
            <a:pPr marL="457200" indent="0">
              <a:buNone/>
            </a:pPr>
            <a:r>
              <a:rPr lang="en-US" dirty="0" smtClean="0"/>
              <a:t>On </a:t>
            </a:r>
            <a:r>
              <a:rPr lang="en-US" dirty="0"/>
              <a:t>the Foundations of Quantitative Information Flow. </a:t>
            </a:r>
            <a:endParaRPr lang="en-US" dirty="0" smtClean="0"/>
          </a:p>
          <a:p>
            <a:pPr marL="457200"/>
            <a:r>
              <a:rPr lang="en-US" b="1" dirty="0" smtClean="0"/>
              <a:t>[CCS’ 13] </a:t>
            </a:r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Tople</a:t>
            </a:r>
            <a:r>
              <a:rPr lang="en-US" dirty="0"/>
              <a:t>, S. </a:t>
            </a:r>
            <a:r>
              <a:rPr lang="en-US" dirty="0" err="1"/>
              <a:t>Shinde</a:t>
            </a:r>
            <a:r>
              <a:rPr lang="en-US" dirty="0"/>
              <a:t>, Z. Chen, and P. </a:t>
            </a:r>
            <a:r>
              <a:rPr lang="en-US" dirty="0" err="1"/>
              <a:t>Saxena</a:t>
            </a:r>
            <a:r>
              <a:rPr lang="en-US" dirty="0"/>
              <a:t>. </a:t>
            </a:r>
            <a:endParaRPr lang="en-US" dirty="0" smtClean="0"/>
          </a:p>
          <a:p>
            <a:pPr marL="457200" indent="0">
              <a:buNone/>
            </a:pPr>
            <a:r>
              <a:rPr lang="en-US" dirty="0" err="1" smtClean="0"/>
              <a:t>AutoCrypt</a:t>
            </a:r>
            <a:r>
              <a:rPr lang="en-US" dirty="0"/>
              <a:t>: Enabling </a:t>
            </a:r>
            <a:r>
              <a:rPr lang="en-US" dirty="0" err="1" smtClean="0"/>
              <a:t>homomorphic</a:t>
            </a:r>
            <a:r>
              <a:rPr lang="en-US" dirty="0" smtClean="0"/>
              <a:t> computation </a:t>
            </a:r>
            <a:r>
              <a:rPr lang="en-US" dirty="0"/>
              <a:t>on servers to protect sensitive web </a:t>
            </a:r>
            <a:r>
              <a:rPr lang="en-US" dirty="0" smtClean="0"/>
              <a:t>content</a:t>
            </a:r>
          </a:p>
          <a:p>
            <a:pPr marL="457200"/>
            <a:r>
              <a:rPr lang="en-US" b="1" dirty="0" smtClean="0"/>
              <a:t>[ASPLOS’ 08] </a:t>
            </a:r>
            <a:r>
              <a:rPr lang="en-US" dirty="0" smtClean="0"/>
              <a:t>M. Castro, M. Costa, and J.-P. Martin. </a:t>
            </a:r>
          </a:p>
          <a:p>
            <a:pPr marL="457200" indent="0">
              <a:buNone/>
            </a:pPr>
            <a:r>
              <a:rPr lang="en-US" dirty="0" smtClean="0"/>
              <a:t>Better Bug Reporting with Better Privacy.</a:t>
            </a:r>
          </a:p>
          <a:p>
            <a:pPr marL="457200"/>
            <a:r>
              <a:rPr lang="en-US" b="1" dirty="0" smtClean="0"/>
              <a:t>[SSP’ 10] </a:t>
            </a:r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Saxena</a:t>
            </a:r>
            <a:r>
              <a:rPr lang="en-US" dirty="0"/>
              <a:t>, D. </a:t>
            </a:r>
            <a:r>
              <a:rPr lang="en-US" dirty="0" err="1"/>
              <a:t>Akhawe</a:t>
            </a:r>
            <a:r>
              <a:rPr lang="en-US" dirty="0"/>
              <a:t>, S. Hanna, F. Mao, S. </a:t>
            </a:r>
            <a:r>
              <a:rPr lang="en-US" dirty="0" err="1"/>
              <a:t>McCamant</a:t>
            </a:r>
            <a:r>
              <a:rPr lang="en-US" dirty="0"/>
              <a:t>, and D. </a:t>
            </a:r>
            <a:r>
              <a:rPr lang="en-US" dirty="0" smtClean="0"/>
              <a:t>Song</a:t>
            </a:r>
          </a:p>
          <a:p>
            <a:pPr marL="457200" indent="0">
              <a:buNone/>
            </a:pPr>
            <a:r>
              <a:rPr lang="en-US" dirty="0" smtClean="0"/>
              <a:t>A Symbolic </a:t>
            </a:r>
            <a:r>
              <a:rPr lang="en-US" dirty="0"/>
              <a:t>Execution Framework for JavaScript</a:t>
            </a:r>
            <a:r>
              <a:rPr lang="en-US" dirty="0" smtClean="0"/>
              <a:t>.</a:t>
            </a:r>
          </a:p>
          <a:p>
            <a:pPr marL="457200"/>
            <a:r>
              <a:rPr lang="en-US" b="1" dirty="0"/>
              <a:t>[NDSS’ 14] </a:t>
            </a:r>
            <a:r>
              <a:rPr lang="en-US" dirty="0"/>
              <a:t>X. de Carne de </a:t>
            </a:r>
            <a:r>
              <a:rPr lang="en-US" dirty="0" err="1"/>
              <a:t>Carnavalet</a:t>
            </a:r>
            <a:r>
              <a:rPr lang="en-US" dirty="0"/>
              <a:t> and M. </a:t>
            </a:r>
            <a:r>
              <a:rPr lang="en-US" dirty="0" err="1"/>
              <a:t>Mannan</a:t>
            </a:r>
            <a:r>
              <a:rPr lang="en-US" dirty="0" smtClean="0"/>
              <a:t>.</a:t>
            </a:r>
          </a:p>
          <a:p>
            <a:pPr marL="457200" indent="0">
              <a:buNone/>
            </a:pPr>
            <a:r>
              <a:rPr lang="en-US" dirty="0" smtClean="0"/>
              <a:t>From </a:t>
            </a:r>
            <a:r>
              <a:rPr lang="en-US" dirty="0"/>
              <a:t>Very Weak to Very Strong: </a:t>
            </a:r>
            <a:r>
              <a:rPr lang="en-US" dirty="0" smtClean="0"/>
              <a:t>Analyzing </a:t>
            </a:r>
            <a:r>
              <a:rPr lang="en-US" dirty="0"/>
              <a:t>Password-Strength Meters</a:t>
            </a:r>
            <a:endParaRPr lang="en-US" dirty="0" smtClean="0"/>
          </a:p>
          <a:p>
            <a:pPr marL="457200"/>
            <a:r>
              <a:rPr lang="en-US" dirty="0"/>
              <a:t>John the Ripper password </a:t>
            </a:r>
            <a:r>
              <a:rPr lang="en-US" dirty="0" smtClean="0"/>
              <a:t>cracker.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www.openwall.com/john</a:t>
            </a:r>
            <a:endParaRPr lang="en-US" dirty="0" smtClean="0"/>
          </a:p>
          <a:p>
            <a:pPr marL="457200"/>
            <a:r>
              <a:rPr lang="en-US" dirty="0" smtClean="0"/>
              <a:t>Wolfram </a:t>
            </a:r>
            <a:r>
              <a:rPr lang="en-US" dirty="0" err="1" smtClean="0"/>
              <a:t>Mathematica</a:t>
            </a:r>
            <a:r>
              <a:rPr lang="en-US" dirty="0" smtClean="0"/>
              <a:t>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www.wolfram.com/mathematica</a:t>
            </a:r>
            <a:endParaRPr lang="en-US" dirty="0"/>
          </a:p>
          <a:p>
            <a:pPr marL="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Backup</a:t>
            </a:r>
            <a:r>
              <a:rPr lang="en-US" dirty="0" smtClean="0"/>
              <a:t> </a:t>
            </a:r>
            <a:r>
              <a:rPr lang="en-US" dirty="0">
                <a:solidFill>
                  <a:srgbClr val="C80D06"/>
                </a:solidFill>
              </a:rPr>
              <a:t>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Robustness</a:t>
            </a:r>
            <a:endParaRPr lang="en-US" dirty="0">
              <a:solidFill>
                <a:srgbClr val="C80D0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11630"/>
              </p:ext>
            </p:extLst>
          </p:nvPr>
        </p:nvGraphicFramePr>
        <p:xfrm>
          <a:off x="609602" y="2248462"/>
          <a:ext cx="8229601" cy="3474720"/>
        </p:xfrm>
        <a:graphic>
          <a:graphicData uri="http://schemas.openxmlformats.org/drawingml/2006/table">
            <a:tbl>
              <a:tblPr firstRow="1" firstCol="1">
                <a:tableStyleId>{F2DE63D5-997A-4646-A377-4702673A728D}</a:tableStyleId>
              </a:tblPr>
              <a:tblGrid>
                <a:gridCol w="3733800"/>
                <a:gridCol w="2054051"/>
                <a:gridCol w="244175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Evaluation Parameters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Big Test Cases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(variable &gt; 4)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Small Test Cases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(variable &lt; 4)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Number of tests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1342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17559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Total running time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1h 58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mins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1h</a:t>
                      </a:r>
                      <a:r>
                        <a:rPr lang="en-US" sz="2400" baseline="0" dirty="0" smtClean="0"/>
                        <a:t> 9 </a:t>
                      </a:r>
                      <a:r>
                        <a:rPr lang="en-US" sz="2400" baseline="0" dirty="0" err="1" smtClean="0"/>
                        <a:t>mins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/>
                        <a:t>Average n</a:t>
                      </a:r>
                      <a:r>
                        <a:rPr lang="en-US" sz="2400" b="0" dirty="0" smtClean="0"/>
                        <a:t>o.</a:t>
                      </a:r>
                      <a:r>
                        <a:rPr lang="en-US" sz="2400" b="0" baseline="0" dirty="0" smtClean="0"/>
                        <a:t> of constraints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187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2.05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Average</a:t>
                      </a:r>
                      <a:r>
                        <a:rPr lang="en-US" sz="2400" b="0" baseline="0" dirty="0" smtClean="0"/>
                        <a:t> r</a:t>
                      </a:r>
                      <a:r>
                        <a:rPr lang="en-US" sz="2400" b="0" dirty="0" smtClean="0"/>
                        <a:t>unning time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5.29 seconds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0.24</a:t>
                      </a:r>
                      <a:r>
                        <a:rPr lang="en-US" sz="2400" baseline="0" dirty="0" smtClean="0"/>
                        <a:t> seconds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Test cases</a:t>
                      </a:r>
                      <a:r>
                        <a:rPr lang="en-US" sz="2400" b="0" baseline="0" dirty="0" smtClean="0"/>
                        <a:t> for which SMC reports exact model count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94%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US" dirty="0" smtClean="0"/>
              <a:t>Real world JavaScript Benchmarks </a:t>
            </a:r>
            <a:r>
              <a:rPr lang="en-US" sz="2100" i="1" dirty="0"/>
              <a:t>[SSP’10</a:t>
            </a:r>
            <a:r>
              <a:rPr lang="en-US" sz="2100" i="1" dirty="0" smtClean="0"/>
              <a:t>]</a:t>
            </a:r>
            <a:endParaRPr lang="en-US" sz="2100" i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51720" y="4807085"/>
            <a:ext cx="5184576" cy="648072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String Model Counter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The Model Counting Problem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rcRect t="3253" b="3253"/>
          <a:stretch>
            <a:fillRect/>
          </a:stretch>
        </p:blipFill>
        <p:spPr>
          <a:xfrm>
            <a:off x="3215009" y="1052736"/>
            <a:ext cx="2859112" cy="1572401"/>
          </a:xfrm>
          <a:prstGeom prst="rect">
            <a:avLst/>
          </a:prstGeom>
          <a:ln w="317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65253" y="3501008"/>
            <a:ext cx="3185542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String Constraints</a:t>
            </a:r>
            <a:endParaRPr lang="en-US" sz="3000" dirty="0"/>
          </a:p>
        </p:txBody>
      </p:sp>
      <p:sp>
        <p:nvSpPr>
          <p:cNvPr id="4" name="Notched Right Arrow 3"/>
          <p:cNvSpPr/>
          <p:nvPr/>
        </p:nvSpPr>
        <p:spPr>
          <a:xfrm rot="5400000">
            <a:off x="4333988" y="4171068"/>
            <a:ext cx="648072" cy="46008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 rot="5400000">
            <a:off x="4294937" y="2828508"/>
            <a:ext cx="699255" cy="46008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Alternate Process 23"/>
          <p:cNvSpPr/>
          <p:nvPr/>
        </p:nvSpPr>
        <p:spPr>
          <a:xfrm>
            <a:off x="3151436" y="6079759"/>
            <a:ext cx="3013175" cy="542056"/>
          </a:xfrm>
          <a:prstGeom prst="flowChartAlternateProcess">
            <a:avLst/>
          </a:prstGeom>
          <a:ln w="38100" cmpd="sng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# of Solutions</a:t>
            </a:r>
            <a:endParaRPr lang="en-US" sz="3000" dirty="0"/>
          </a:p>
        </p:txBody>
      </p:sp>
      <p:sp>
        <p:nvSpPr>
          <p:cNvPr id="25" name="Notched Right Arrow 24"/>
          <p:cNvSpPr/>
          <p:nvPr/>
        </p:nvSpPr>
        <p:spPr>
          <a:xfrm rot="5400000">
            <a:off x="4333988" y="5525683"/>
            <a:ext cx="648072" cy="46008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11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98178"/>
            <a:ext cx="8676456" cy="5559822"/>
          </a:xfrm>
        </p:spPr>
        <p:txBody>
          <a:bodyPr>
            <a:normAutofit/>
          </a:bodyPr>
          <a:lstStyle/>
          <a:p>
            <a:r>
              <a:rPr lang="en-US" dirty="0"/>
              <a:t> SMC: </a:t>
            </a:r>
            <a:r>
              <a:rPr lang="en-US" b="1" u="sng" dirty="0"/>
              <a:t>S</a:t>
            </a:r>
            <a:r>
              <a:rPr lang="en-US" dirty="0"/>
              <a:t>tring </a:t>
            </a:r>
            <a:r>
              <a:rPr lang="en-US" b="1" u="sng" dirty="0"/>
              <a:t>M</a:t>
            </a:r>
            <a:r>
              <a:rPr lang="en-US" dirty="0"/>
              <a:t>odel </a:t>
            </a:r>
            <a:r>
              <a:rPr lang="en-US" b="1" u="sng" dirty="0"/>
              <a:t>C</a:t>
            </a:r>
            <a:r>
              <a:rPr lang="en-US" dirty="0"/>
              <a:t>ounter</a:t>
            </a:r>
          </a:p>
          <a:p>
            <a:pPr lvl="1"/>
            <a:r>
              <a:rPr lang="en-US" dirty="0"/>
              <a:t>Handles constraints structured data </a:t>
            </a:r>
            <a:r>
              <a:rPr lang="en-US" dirty="0" smtClean="0"/>
              <a:t>types</a:t>
            </a:r>
          </a:p>
          <a:p>
            <a:pPr lvl="1"/>
            <a:r>
              <a:rPr lang="en-US" dirty="0"/>
              <a:t>Available at </a:t>
            </a:r>
            <a:r>
              <a:rPr lang="en-US" dirty="0">
                <a:hlinkClick r:id="rId2"/>
              </a:rPr>
              <a:t>https://github.com/loiluu/</a:t>
            </a:r>
            <a:r>
              <a:rPr lang="en-US" dirty="0" smtClean="0">
                <a:hlinkClick r:id="rId2"/>
              </a:rPr>
              <a:t>smc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Handles Unbounded Strings 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/>
              <a:t>Generating </a:t>
            </a:r>
            <a:r>
              <a:rPr lang="en-US" dirty="0" smtClean="0"/>
              <a:t>functions</a:t>
            </a:r>
          </a:p>
          <a:p>
            <a:r>
              <a:rPr lang="en-US" dirty="0"/>
              <a:t>Many Practical Applications</a:t>
            </a:r>
          </a:p>
          <a:p>
            <a:pPr lvl="1"/>
            <a:r>
              <a:rPr lang="en-US" dirty="0"/>
              <a:t>Quantifying Password Strength meters</a:t>
            </a:r>
          </a:p>
          <a:p>
            <a:pPr lvl="1"/>
            <a:r>
              <a:rPr lang="en-US" dirty="0"/>
              <a:t>Quantifying Information Leaks via Side Channels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3568" y="2924943"/>
            <a:ext cx="8016092" cy="1008113"/>
            <a:chOff x="683568" y="2924943"/>
            <a:chExt cx="8016092" cy="1008113"/>
          </a:xfrm>
        </p:grpSpPr>
        <p:sp>
          <p:nvSpPr>
            <p:cNvPr id="5" name="Rectangle 4"/>
            <p:cNvSpPr/>
            <p:nvPr/>
          </p:nvSpPr>
          <p:spPr>
            <a:xfrm>
              <a:off x="683568" y="2924943"/>
              <a:ext cx="2520280" cy="1008112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Fast &amp; Scalable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2959804"/>
              <a:ext cx="2304256" cy="973252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Expressive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0380" y="2959804"/>
              <a:ext cx="2339280" cy="973251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Better</a:t>
              </a:r>
            </a:p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Precision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00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80D06"/>
                </a:solidFill>
              </a:rPr>
              <a:t>Technical Problem Definition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298178"/>
            <a:ext cx="8748464" cy="544319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:  Set of string constraints</a:t>
            </a:r>
          </a:p>
          <a:p>
            <a:pPr lvl="1"/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:  Set of feasible string </a:t>
            </a:r>
          </a:p>
          <a:p>
            <a:pPr marL="0" indent="0">
              <a:buNone/>
            </a:pPr>
            <a:r>
              <a:rPr lang="en-US" dirty="0" smtClean="0"/>
              <a:t>                 solutions for 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:  Model count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:  Model count bounds </a:t>
            </a:r>
          </a:p>
          <a:p>
            <a:pPr marL="0" indent="0">
              <a:buNone/>
            </a:pPr>
            <a:r>
              <a:rPr lang="en-US" dirty="0" smtClean="0"/>
              <a:t>                 for string length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8418" y="1413937"/>
            <a:ext cx="2556030" cy="769441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200" dirty="0" smtClean="0"/>
              <a:t>Policy for </a:t>
            </a:r>
          </a:p>
          <a:p>
            <a:pPr marL="0" lvl="1"/>
            <a:r>
              <a:rPr lang="en-US" sz="2200" dirty="0" smtClean="0">
                <a:solidFill>
                  <a:srgbClr val="008000"/>
                </a:solidFill>
              </a:rPr>
              <a:t>STRONG</a:t>
            </a:r>
            <a:r>
              <a:rPr lang="en-US" sz="2200" dirty="0" smtClean="0"/>
              <a:t> Password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048418" y="4027431"/>
            <a:ext cx="2398174" cy="769441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>
              <a:defRPr sz="22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en-US" dirty="0" smtClean="0"/>
              <a:t>Number of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STRONG </a:t>
            </a:r>
            <a:r>
              <a:rPr lang="en-US" dirty="0" smtClean="0"/>
              <a:t>Passwords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418" y="2527935"/>
            <a:ext cx="2436150" cy="769441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>
              <a:defRPr sz="2200"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/>
            <a:r>
              <a:rPr lang="en-US" dirty="0"/>
              <a:t>All </a:t>
            </a:r>
            <a:r>
              <a:rPr lang="en-US" dirty="0" smtClean="0"/>
              <a:t>possible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STRONG</a:t>
            </a:r>
            <a:r>
              <a:rPr lang="en-US" dirty="0" smtClean="0"/>
              <a:t> passwords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456979"/>
              </p:ext>
            </p:extLst>
          </p:nvPr>
        </p:nvGraphicFramePr>
        <p:xfrm>
          <a:off x="720080" y="1478869"/>
          <a:ext cx="337805" cy="36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6" name="Equation" r:id="rId3" imgW="152400" imgH="165100" progId="Equation.3">
                  <p:embed/>
                </p:oleObj>
              </mc:Choice>
              <mc:Fallback>
                <p:oleObj name="Equation" r:id="rId3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080" y="1478869"/>
                        <a:ext cx="337805" cy="36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060567"/>
              </p:ext>
            </p:extLst>
          </p:nvPr>
        </p:nvGraphicFramePr>
        <p:xfrm>
          <a:off x="748729" y="2565400"/>
          <a:ext cx="2809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7" name="Equation" r:id="rId5" imgW="127000" imgH="165100" progId="Equation.3">
                  <p:embed/>
                </p:oleObj>
              </mc:Choice>
              <mc:Fallback>
                <p:oleObj name="Equation" r:id="rId5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729" y="2565400"/>
                        <a:ext cx="28098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959799"/>
              </p:ext>
            </p:extLst>
          </p:nvPr>
        </p:nvGraphicFramePr>
        <p:xfrm>
          <a:off x="645715" y="4278313"/>
          <a:ext cx="506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8" name="Equation" r:id="rId7" imgW="228600" imgH="177800" progId="Equation.3">
                  <p:embed/>
                </p:oleObj>
              </mc:Choice>
              <mc:Fallback>
                <p:oleObj name="Equation" r:id="rId7" imgW="228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715" y="4278313"/>
                        <a:ext cx="50641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4844"/>
              </p:ext>
            </p:extLst>
          </p:nvPr>
        </p:nvGraphicFramePr>
        <p:xfrm>
          <a:off x="671934" y="5330825"/>
          <a:ext cx="984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9" name="Equation" r:id="rId9" imgW="444500" imgH="215900" progId="Equation.3">
                  <p:embed/>
                </p:oleObj>
              </mc:Choice>
              <mc:Fallback>
                <p:oleObj name="Equation" r:id="rId9" imgW="44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34" y="5330825"/>
                        <a:ext cx="984250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18878"/>
              </p:ext>
            </p:extLst>
          </p:nvPr>
        </p:nvGraphicFramePr>
        <p:xfrm>
          <a:off x="4090179" y="3135053"/>
          <a:ext cx="337805" cy="36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0" name="Equation" r:id="rId11" imgW="152400" imgH="165100" progId="Equation.3">
                  <p:embed/>
                </p:oleObj>
              </mc:Choice>
              <mc:Fallback>
                <p:oleObj name="Equation" r:id="rId11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0179" y="3135053"/>
                        <a:ext cx="337805" cy="365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421818"/>
              </p:ext>
            </p:extLst>
          </p:nvPr>
        </p:nvGraphicFramePr>
        <p:xfrm>
          <a:off x="4745038" y="6027737"/>
          <a:ext cx="316335" cy="348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1" name="Equation" r:id="rId12" imgW="127000" imgH="139700" progId="Equation.3">
                  <p:embed/>
                </p:oleObj>
              </mc:Choice>
              <mc:Fallback>
                <p:oleObj name="Equation" r:id="rId12" imgW="1270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5038" y="6027737"/>
                        <a:ext cx="316335" cy="348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6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80D06"/>
                </a:solidFill>
              </a:rPr>
              <a:t>Soundness &amp;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919324"/>
            <a:ext cx="720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2900434"/>
            <a:ext cx="7200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</a:t>
            </a:r>
            <a:endParaRPr lang="en-US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1560" y="2748034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76456" y="2748034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1560" y="2748034"/>
            <a:ext cx="8064896" cy="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04048" y="2535486"/>
            <a:ext cx="0" cy="216604"/>
          </a:xfrm>
          <a:prstGeom prst="line">
            <a:avLst/>
          </a:prstGeom>
          <a:ln w="76200" cmpd="sng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51920" y="2535486"/>
            <a:ext cx="0" cy="1943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7704" y="2564904"/>
            <a:ext cx="0" cy="1943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1720" y="2564904"/>
            <a:ext cx="0" cy="19432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60032" y="2535486"/>
            <a:ext cx="0" cy="19432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48064" y="2544778"/>
            <a:ext cx="0" cy="19432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5536" y="2900434"/>
            <a:ext cx="3888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8316416" y="2900434"/>
            <a:ext cx="9361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660232" y="2543317"/>
            <a:ext cx="0" cy="1943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84372" y="4284384"/>
            <a:ext cx="77120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ε</a:t>
            </a:r>
            <a:r>
              <a:rPr lang="en-US" sz="3200" dirty="0"/>
              <a:t>-precise: distance of LB and UB on log-scale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520" y="1487686"/>
            <a:ext cx="1656184" cy="546646"/>
          </a:xfrm>
          <a:prstGeom prst="wedgeRectCallout">
            <a:avLst>
              <a:gd name="adj1" fmla="val 55464"/>
              <a:gd name="adj2" fmla="val 15142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Unsound</a:t>
            </a:r>
            <a:endParaRPr lang="en-US" dirty="0"/>
          </a:p>
        </p:txBody>
      </p:sp>
      <p:sp>
        <p:nvSpPr>
          <p:cNvPr id="30" name="Rectangular Callout 29"/>
          <p:cNvSpPr/>
          <p:nvPr/>
        </p:nvSpPr>
        <p:spPr>
          <a:xfrm>
            <a:off x="6876256" y="1539831"/>
            <a:ext cx="1620180" cy="546646"/>
          </a:xfrm>
          <a:prstGeom prst="wedgeRectCallout">
            <a:avLst>
              <a:gd name="adj1" fmla="val -76351"/>
              <a:gd name="adj2" fmla="val 12847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Imprecise</a:t>
            </a:r>
            <a:endParaRPr lang="en-US" sz="2800" dirty="0"/>
          </a:p>
        </p:txBody>
      </p:sp>
      <p:sp>
        <p:nvSpPr>
          <p:cNvPr id="31" name="Rectangular Callout 30"/>
          <p:cNvSpPr/>
          <p:nvPr/>
        </p:nvSpPr>
        <p:spPr>
          <a:xfrm>
            <a:off x="3635896" y="1483876"/>
            <a:ext cx="2016224" cy="546646"/>
          </a:xfrm>
          <a:prstGeom prst="wedgeRectCallout">
            <a:avLst>
              <a:gd name="adj1" fmla="val 18513"/>
              <a:gd name="adj2" fmla="val 137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Exact Count</a:t>
            </a:r>
            <a:endParaRPr lang="en-US" sz="2800" dirty="0"/>
          </a:p>
        </p:txBody>
      </p:sp>
      <p:sp>
        <p:nvSpPr>
          <p:cNvPr id="8" name="Rectangular Callout 7"/>
          <p:cNvSpPr/>
          <p:nvPr/>
        </p:nvSpPr>
        <p:spPr>
          <a:xfrm>
            <a:off x="4644008" y="3068960"/>
            <a:ext cx="914400" cy="584776"/>
          </a:xfrm>
          <a:prstGeom prst="wedgeRectCallout">
            <a:avLst>
              <a:gd name="adj1" fmla="val -22548"/>
              <a:gd name="adj2" fmla="val -103859"/>
            </a:avLst>
          </a:prstGeom>
          <a:solidFill>
            <a:srgbClr val="FFCC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dk1"/>
                </a:solidFill>
              </a:rPr>
              <a:t>ε</a:t>
            </a:r>
            <a:endParaRPr lang="en-US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7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8" grpId="0"/>
      <p:bldP spid="29" grpId="0"/>
      <p:bldP spid="5" grpId="0" animBg="1"/>
      <p:bldP spid="30" grpId="0" animBg="1"/>
      <p:bldP spid="3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Insufficiency of Previous Approaches: Enumeration or Sampling</a:t>
            </a:r>
            <a:endParaRPr lang="en-US" dirty="0">
              <a:solidFill>
                <a:srgbClr val="C80D0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759" y="2060848"/>
            <a:ext cx="8532440" cy="385901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Enumerate more than           strings </a:t>
            </a:r>
            <a:r>
              <a:rPr lang="en-US" sz="1800" i="1" dirty="0" smtClean="0"/>
              <a:t>[</a:t>
            </a:r>
            <a:r>
              <a:rPr lang="en-US" sz="1800" i="1" dirty="0"/>
              <a:t>NDSS’ 14</a:t>
            </a:r>
            <a:r>
              <a:rPr lang="en-US" sz="1800" i="1" dirty="0" smtClean="0"/>
              <a:t>]</a:t>
            </a:r>
          </a:p>
          <a:p>
            <a:endParaRPr lang="en-US" sz="1800" i="1" dirty="0" smtClean="0"/>
          </a:p>
          <a:p>
            <a:r>
              <a:rPr lang="en-US" dirty="0"/>
              <a:t>Does not scale for large strings</a:t>
            </a:r>
          </a:p>
          <a:p>
            <a:pPr marL="0" indent="0">
              <a:buNone/>
            </a:pPr>
            <a:r>
              <a:rPr lang="en-US" sz="1800" i="1" dirty="0" smtClean="0"/>
              <a:t>  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D19-E04E-9746-A446-2846E34D2B94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483768" y="1801813"/>
            <a:ext cx="4536504" cy="564845"/>
            <a:chOff x="2483768" y="1801813"/>
            <a:chExt cx="4536504" cy="564845"/>
          </a:xfrm>
        </p:grpSpPr>
        <p:sp>
          <p:nvSpPr>
            <p:cNvPr id="5" name="Rectangle 4"/>
            <p:cNvSpPr/>
            <p:nvPr/>
          </p:nvSpPr>
          <p:spPr>
            <a:xfrm>
              <a:off x="2483768" y="1802162"/>
              <a:ext cx="4536504" cy="564496"/>
            </a:xfrm>
            <a:prstGeom prst="rect">
              <a:avLst/>
            </a:prstGeom>
            <a:solidFill>
              <a:srgbClr val="FFCC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717295"/>
                </p:ext>
              </p:extLst>
            </p:nvPr>
          </p:nvGraphicFramePr>
          <p:xfrm>
            <a:off x="2709863" y="1801813"/>
            <a:ext cx="4116387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78" name="Equation" r:id="rId3" imgW="1574800" imgH="203200" progId="Equation.3">
                    <p:embed/>
                  </p:oleObj>
                </mc:Choice>
                <mc:Fallback>
                  <p:oleObj name="Equation" r:id="rId3" imgW="15748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09863" y="1801813"/>
                          <a:ext cx="4116387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39576"/>
              </p:ext>
            </p:extLst>
          </p:nvPr>
        </p:nvGraphicFramePr>
        <p:xfrm>
          <a:off x="4716016" y="3284984"/>
          <a:ext cx="923280" cy="46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" name="Equation" r:id="rId5" imgW="406400" imgH="203200" progId="Equation.3">
                  <p:embed/>
                </p:oleObj>
              </mc:Choice>
              <mc:Fallback>
                <p:oleObj name="Equation" r:id="rId5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3284984"/>
                        <a:ext cx="923280" cy="46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5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80D06"/>
                </a:solidFill>
              </a:rPr>
              <a:t>Insufficiency of Previous Approaches:</a:t>
            </a:r>
            <a:br>
              <a:rPr lang="en-US" dirty="0" smtClean="0">
                <a:solidFill>
                  <a:srgbClr val="C80D06"/>
                </a:solidFill>
              </a:rPr>
            </a:br>
            <a:r>
              <a:rPr lang="en-US" dirty="0" smtClean="0">
                <a:solidFill>
                  <a:srgbClr val="C80D06"/>
                </a:solidFill>
              </a:rPr>
              <a:t>Symbolic </a:t>
            </a:r>
            <a:r>
              <a:rPr lang="en-US" dirty="0">
                <a:solidFill>
                  <a:srgbClr val="C80D06"/>
                </a:solidFill>
              </a:rPr>
              <a:t>Execution &amp; Integer MC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6264695" cy="532453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const</a:t>
            </a:r>
            <a:r>
              <a:rPr lang="en-US" sz="2000" dirty="0"/>
              <a:t> char* </a:t>
            </a:r>
            <a:r>
              <a:rPr lang="en-US" sz="2000" dirty="0" err="1"/>
              <a:t>mystrstr</a:t>
            </a:r>
            <a:r>
              <a:rPr lang="en-US" sz="2000" dirty="0"/>
              <a:t>(</a:t>
            </a:r>
            <a:r>
              <a:rPr lang="en-US" sz="2000" dirty="0" err="1"/>
              <a:t>const</a:t>
            </a:r>
            <a:r>
              <a:rPr lang="en-US" sz="2000" dirty="0"/>
              <a:t> char* </a:t>
            </a:r>
            <a:r>
              <a:rPr lang="en-US" sz="2000" dirty="0" err="1"/>
              <a:t>str</a:t>
            </a:r>
            <a:r>
              <a:rPr lang="en-US" sz="2000" dirty="0"/>
              <a:t>, </a:t>
            </a:r>
            <a:r>
              <a:rPr lang="en-US" sz="2000" dirty="0" err="1" smtClean="0"/>
              <a:t>const</a:t>
            </a:r>
            <a:r>
              <a:rPr lang="en-US" sz="2000" dirty="0" smtClean="0"/>
              <a:t> </a:t>
            </a:r>
            <a:r>
              <a:rPr lang="en-US" sz="2000" dirty="0"/>
              <a:t>char* search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  if (!</a:t>
            </a:r>
            <a:r>
              <a:rPr lang="en-US" sz="2000" dirty="0" err="1"/>
              <a:t>str</a:t>
            </a:r>
            <a:r>
              <a:rPr lang="en-US" sz="2000" dirty="0"/>
              <a:t> || !search</a:t>
            </a:r>
            <a:r>
              <a:rPr lang="en-US" sz="2000" dirty="0" smtClean="0"/>
              <a:t>) { </a:t>
            </a:r>
            <a:r>
              <a:rPr lang="is-IS" sz="2000" dirty="0" smtClean="0"/>
              <a:t> </a:t>
            </a:r>
            <a:r>
              <a:rPr lang="is-IS" sz="2000" dirty="0"/>
              <a:t>return </a:t>
            </a:r>
            <a:r>
              <a:rPr lang="is-IS" sz="2000" dirty="0" smtClean="0"/>
              <a:t>0; }</a:t>
            </a:r>
            <a:endParaRPr lang="is-IS" sz="2000" dirty="0"/>
          </a:p>
          <a:p>
            <a:r>
              <a:rPr lang="en-US" sz="2000" dirty="0"/>
              <a:t>    while(*</a:t>
            </a:r>
            <a:r>
              <a:rPr lang="en-US" sz="2000" dirty="0" err="1"/>
              <a:t>str</a:t>
            </a:r>
            <a:r>
              <a:rPr lang="en-US" sz="2000" dirty="0"/>
              <a:t> != '\</a:t>
            </a:r>
            <a:r>
              <a:rPr lang="en-US" sz="2000" dirty="0" smtClean="0"/>
              <a:t>0’) {</a:t>
            </a:r>
            <a:endParaRPr lang="en-US" sz="2000" dirty="0"/>
          </a:p>
          <a:p>
            <a:r>
              <a:rPr lang="fr-FR" sz="2000" dirty="0"/>
              <a:t>        </a:t>
            </a:r>
            <a:r>
              <a:rPr lang="fr-FR" sz="2000" dirty="0" err="1"/>
              <a:t>int</a:t>
            </a:r>
            <a:r>
              <a:rPr lang="fr-FR" sz="2000" dirty="0"/>
              <a:t> </a:t>
            </a:r>
            <a:r>
              <a:rPr lang="fr-FR" sz="2000" dirty="0" err="1"/>
              <a:t>len</a:t>
            </a:r>
            <a:r>
              <a:rPr lang="fr-FR" sz="2000" dirty="0"/>
              <a:t> = 0;</a:t>
            </a:r>
          </a:p>
          <a:p>
            <a:r>
              <a:rPr lang="fr-FR" sz="2000" dirty="0"/>
              <a:t>        </a:t>
            </a:r>
            <a:r>
              <a:rPr lang="fr-FR" sz="2000" dirty="0" err="1"/>
              <a:t>const</a:t>
            </a:r>
            <a:r>
              <a:rPr lang="fr-FR" sz="2000" dirty="0"/>
              <a:t> char* </a:t>
            </a:r>
            <a:r>
              <a:rPr lang="fr-FR" sz="2000" dirty="0" err="1"/>
              <a:t>sub</a:t>
            </a:r>
            <a:r>
              <a:rPr lang="fr-FR" sz="2000" dirty="0"/>
              <a:t> = </a:t>
            </a:r>
            <a:r>
              <a:rPr lang="fr-FR" sz="2000" dirty="0" err="1"/>
              <a:t>search</a:t>
            </a:r>
            <a:r>
              <a:rPr lang="fr-FR" sz="2000" dirty="0"/>
              <a:t>;</a:t>
            </a:r>
          </a:p>
          <a:p>
            <a:r>
              <a:rPr lang="en-US" sz="2000" dirty="0"/>
              <a:t>        while(*sub != '\</a:t>
            </a:r>
            <a:r>
              <a:rPr lang="en-US" sz="2000" dirty="0" smtClean="0"/>
              <a:t>0’) {</a:t>
            </a:r>
            <a:endParaRPr lang="en-US" sz="2000" dirty="0"/>
          </a:p>
          <a:p>
            <a:r>
              <a:rPr lang="en-US" sz="2000" dirty="0"/>
              <a:t>            if (*sub == *</a:t>
            </a:r>
            <a:r>
              <a:rPr lang="en-US" sz="2000" dirty="0" err="1"/>
              <a:t>str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              sub++</a:t>
            </a:r>
            <a:r>
              <a:rPr lang="en-US" sz="2000" dirty="0" smtClean="0"/>
              <a:t>;  </a:t>
            </a:r>
            <a:r>
              <a:rPr lang="en-US" sz="2000" dirty="0" err="1"/>
              <a:t>str</a:t>
            </a:r>
            <a:r>
              <a:rPr lang="en-US" sz="2000" dirty="0"/>
              <a:t>++</a:t>
            </a:r>
            <a:r>
              <a:rPr lang="en-US" sz="2000" dirty="0" smtClean="0"/>
              <a:t>; </a:t>
            </a:r>
            <a:r>
              <a:rPr lang="en-US" sz="2000" dirty="0" err="1" smtClean="0"/>
              <a:t>len</a:t>
            </a:r>
            <a:r>
              <a:rPr lang="en-US" sz="2000" dirty="0"/>
              <a:t>++;</a:t>
            </a:r>
          </a:p>
          <a:p>
            <a:r>
              <a:rPr lang="en-US" sz="2000" dirty="0"/>
              <a:t>                if (*sub == '\</a:t>
            </a:r>
            <a:r>
              <a:rPr lang="en-US" sz="2000" dirty="0" smtClean="0"/>
              <a:t>0’) {</a:t>
            </a:r>
            <a:r>
              <a:rPr lang="ro-RO" sz="2000" dirty="0" smtClean="0"/>
              <a:t> </a:t>
            </a:r>
            <a:r>
              <a:rPr lang="ro-RO" sz="2000" dirty="0"/>
              <a:t>return str </a:t>
            </a:r>
            <a:r>
              <a:rPr lang="ro-RO" sz="2000" dirty="0" smtClean="0"/>
              <a:t>– </a:t>
            </a:r>
            <a:r>
              <a:rPr lang="ro-RO" sz="2000" dirty="0"/>
              <a:t>len</a:t>
            </a:r>
            <a:r>
              <a:rPr lang="ro-RO" sz="2000" dirty="0" smtClean="0"/>
              <a:t>; }</a:t>
            </a:r>
            <a:endParaRPr lang="ro-RO" sz="2000" dirty="0"/>
          </a:p>
          <a:p>
            <a:r>
              <a:rPr lang="ro-RO" sz="2000" dirty="0"/>
              <a:t>            }</a:t>
            </a:r>
          </a:p>
          <a:p>
            <a:r>
              <a:rPr lang="hu-HU" sz="2000" dirty="0"/>
              <a:t>            </a:t>
            </a:r>
            <a:r>
              <a:rPr lang="hu-HU" sz="2000" dirty="0" smtClean="0"/>
              <a:t>else  </a:t>
            </a:r>
            <a:r>
              <a:rPr lang="hu-HU" sz="2000" dirty="0"/>
              <a:t>{</a:t>
            </a:r>
          </a:p>
          <a:p>
            <a:r>
              <a:rPr lang="ro-RO" sz="2000" dirty="0"/>
              <a:t>                str -= len</a:t>
            </a:r>
            <a:r>
              <a:rPr lang="ro-RO" sz="2000" dirty="0" smtClean="0"/>
              <a:t>;  break;  }</a:t>
            </a:r>
            <a:endParaRPr lang="ro-RO" sz="2000" dirty="0"/>
          </a:p>
          <a:p>
            <a:r>
              <a:rPr lang="ro-RO" sz="2000" dirty="0"/>
              <a:t>        }</a:t>
            </a:r>
          </a:p>
          <a:p>
            <a:r>
              <a:rPr lang="ro-RO" sz="2000" dirty="0"/>
              <a:t>        str++;</a:t>
            </a:r>
          </a:p>
          <a:p>
            <a:r>
              <a:rPr lang="ro-RO" sz="2000" dirty="0"/>
              <a:t>    }</a:t>
            </a:r>
          </a:p>
          <a:p>
            <a:r>
              <a:rPr lang="is-IS" sz="2000" dirty="0"/>
              <a:t>    return 0;</a:t>
            </a:r>
          </a:p>
          <a:p>
            <a:r>
              <a:rPr lang="is-IS" sz="2000" dirty="0" smtClean="0"/>
              <a:t>}</a:t>
            </a:r>
            <a:endParaRPr lang="is-IS" sz="2000" dirty="0"/>
          </a:p>
        </p:txBody>
      </p:sp>
      <p:sp>
        <p:nvSpPr>
          <p:cNvPr id="43" name="Right Bracket 42"/>
          <p:cNvSpPr/>
          <p:nvPr/>
        </p:nvSpPr>
        <p:spPr>
          <a:xfrm>
            <a:off x="5076056" y="1988840"/>
            <a:ext cx="486123" cy="3960439"/>
          </a:xfrm>
          <a:prstGeom prst="rightBracket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0272" y="1284323"/>
            <a:ext cx="1704129" cy="936104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Symbolic execution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92280" y="2619209"/>
            <a:ext cx="1584176" cy="1021794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Symbolic Path Constraint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68217" y="4077072"/>
            <a:ext cx="1584176" cy="1086955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Integer Model Counter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68217" y="5589240"/>
            <a:ext cx="1584176" cy="936104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Model Count</a:t>
            </a:r>
          </a:p>
        </p:txBody>
      </p:sp>
      <p:cxnSp>
        <p:nvCxnSpPr>
          <p:cNvPr id="20" name="Straight Arrow Connector 19"/>
          <p:cNvCxnSpPr>
            <a:stCxn id="18" idx="2"/>
            <a:endCxn id="28" idx="0"/>
          </p:cNvCxnSpPr>
          <p:nvPr/>
        </p:nvCxnSpPr>
        <p:spPr>
          <a:xfrm>
            <a:off x="7872337" y="2220427"/>
            <a:ext cx="12031" cy="398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50336" y="3669428"/>
            <a:ext cx="0" cy="398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50336" y="5190458"/>
            <a:ext cx="0" cy="398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0701" y="3641003"/>
            <a:ext cx="256295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5</a:t>
            </a:r>
            <a:r>
              <a:rPr lang="en-US" sz="4400" baseline="30000" dirty="0" smtClean="0"/>
              <a:t>100</a:t>
            </a:r>
            <a:r>
              <a:rPr lang="en-US" sz="4400" dirty="0" smtClean="0"/>
              <a:t> Paths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755576" y="1962269"/>
            <a:ext cx="2088232" cy="3521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99592" y="5301208"/>
            <a:ext cx="1255446" cy="3521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99592" y="2924944"/>
            <a:ext cx="2808312" cy="8921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91536" y="6376243"/>
            <a:ext cx="2380133" cy="365125"/>
          </a:xfrm>
        </p:spPr>
        <p:txBody>
          <a:bodyPr/>
          <a:lstStyle/>
          <a:p>
            <a:fld id="{499A4D19-E04E-9746-A446-2846E34D2B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18" grpId="1" animBg="1"/>
      <p:bldP spid="18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hwe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11945</TotalTime>
  <Words>1861</Words>
  <Application>Microsoft Macintosh PowerPoint</Application>
  <PresentationFormat>On-screen Show (4:3)</PresentationFormat>
  <Paragraphs>543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A Model Counter For Constraints Over Unbounded Strings</vt:lpstr>
      <vt:lpstr>Example:  Quantifying Password Strength Meters</vt:lpstr>
      <vt:lpstr>Example: Quantifying Password Strength Meters</vt:lpstr>
      <vt:lpstr>The Model Counting Problem</vt:lpstr>
      <vt:lpstr>Contributions</vt:lpstr>
      <vt:lpstr>Technical Problem Definition</vt:lpstr>
      <vt:lpstr>Soundness &amp; Precision</vt:lpstr>
      <vt:lpstr>Insufficiency of Previous Approaches: Enumeration or Sampling</vt:lpstr>
      <vt:lpstr>Insufficiency of Previous Approaches: Symbolic Execution &amp; Integer MC</vt:lpstr>
      <vt:lpstr>String Model Counting: Representing Set Cardinalities with GFs</vt:lpstr>
      <vt:lpstr>String Model Counting: Representing String Sets with GFs</vt:lpstr>
      <vt:lpstr>Recovering Co-efficient from GFs</vt:lpstr>
      <vt:lpstr>Modeling String Ops Over GFs: Concatenation</vt:lpstr>
      <vt:lpstr>Modeling String Ops Over GFs: Regular Expression Match</vt:lpstr>
      <vt:lpstr>Preserving Precision: contains Operation</vt:lpstr>
      <vt:lpstr>SMC: Full Language</vt:lpstr>
      <vt:lpstr>SMC Design</vt:lpstr>
      <vt:lpstr>Case Studies &amp; Applications</vt:lpstr>
      <vt:lpstr>Experiments</vt:lpstr>
      <vt:lpstr>Application I: Password Strength Meters Guessing Attacks w/o Dictionaries </vt:lpstr>
      <vt:lpstr>Application I: Password Strength Meters Guessing Attacks with Dictionaries</vt:lpstr>
      <vt:lpstr>Application I: Password Strength Meter</vt:lpstr>
      <vt:lpstr>Application II: Quantifying Side Channel Leakage</vt:lpstr>
      <vt:lpstr>Application II: Quantifying Side Channel Leakage</vt:lpstr>
      <vt:lpstr>Application II: Quantifying Side Channel Leakage</vt:lpstr>
      <vt:lpstr>Tool Evaluation</vt:lpstr>
      <vt:lpstr>Result I: Speed</vt:lpstr>
      <vt:lpstr>Result II: Expressiveness (JavaScript Applications &amp; UNIX utilities)</vt:lpstr>
      <vt:lpstr>Result III: Precision</vt:lpstr>
      <vt:lpstr>Conclusion</vt:lpstr>
      <vt:lpstr>Related Work</vt:lpstr>
      <vt:lpstr>Contact</vt:lpstr>
      <vt:lpstr>References</vt:lpstr>
      <vt:lpstr>Backup Slides</vt:lpstr>
      <vt:lpstr>Robustness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Counter For Constraints Over Unbounded Strings</dc:title>
  <dc:creator>Shweta Shinde</dc:creator>
  <cp:lastModifiedBy>Shweta Shinde</cp:lastModifiedBy>
  <cp:revision>1398</cp:revision>
  <cp:lastPrinted>2014-06-04T07:02:28Z</cp:lastPrinted>
  <dcterms:created xsi:type="dcterms:W3CDTF">2014-05-26T04:50:20Z</dcterms:created>
  <dcterms:modified xsi:type="dcterms:W3CDTF">2014-07-03T05:58:43Z</dcterms:modified>
</cp:coreProperties>
</file>